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y="5143500" cx="9144000"/>
  <p:notesSz cx="6858000" cy="9144000"/>
  <p:embeddedFontLst>
    <p:embeddedFont>
      <p:font typeface="Amatic SC"/>
      <p:regular r:id="rId58"/>
      <p:bold r:id="rId59"/>
    </p:embeddedFont>
    <p:embeddedFont>
      <p:font typeface="Pangolin"/>
      <p:regular r:id="rId60"/>
    </p:embeddedFont>
    <p:embeddedFont>
      <p:font typeface="Source Code Pro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12A343-C070-4FCC-9255-F6D3D7CE744A}">
  <a:tblStyle styleId="{5912A343-C070-4FCC-9255-F6D3D7CE74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SourceCodePro-bold.fntdata"/><Relationship Id="rId61" Type="http://schemas.openxmlformats.org/officeDocument/2006/relationships/font" Target="fonts/SourceCodePro-regular.fntdata"/><Relationship Id="rId20" Type="http://schemas.openxmlformats.org/officeDocument/2006/relationships/slide" Target="slides/slide13.xml"/><Relationship Id="rId64" Type="http://schemas.openxmlformats.org/officeDocument/2006/relationships/font" Target="fonts/SourceCodePro-boldItalic.fntdata"/><Relationship Id="rId63" Type="http://schemas.openxmlformats.org/officeDocument/2006/relationships/font" Target="fonts/SourceCodePro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Pangolin-regular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font" Target="fonts/AmaticSC-bold.fntdata"/><Relationship Id="rId14" Type="http://schemas.openxmlformats.org/officeDocument/2006/relationships/slide" Target="slides/slide7.xml"/><Relationship Id="rId58" Type="http://schemas.openxmlformats.org/officeDocument/2006/relationships/font" Target="fonts/AmaticSC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5b6920f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5b6920f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5ab31bc9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5ab31bc9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5ab31bc9a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5ab31bc9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5ab31bc9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5ab31bc9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5b6920fa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5b6920fa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5b6920fa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5b6920fa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5b6920fa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5b6920fa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5b6920fa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5b6920fa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5c19f1dd3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5c19f1dd3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5ab31bc9a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5ab31bc9a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5ab31bc9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5ab31bc9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5b6920fa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5b6920fa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5b6920fa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5b6920fa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5b6920fa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5b6920fa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5b6920fa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5b6920fa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5b6920fa6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5b6920fa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5b6920fa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5b6920fa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5b6920fa6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5b6920fa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5b6920fa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5b6920fa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5b6920fa6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5b6920fa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ae659c2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ae659c2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5ab31bc9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5ab31bc9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Hfwehbfewbfewuf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ae659c2e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ae659c2e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ae659c2e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ae659c2e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ae659c2e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6ae659c2e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ae659c2e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ae659c2e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ae659c2e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6ae659c2e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ae659c2e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ae659c2e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ae659c2e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ae659c2e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6ae659c2e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6ae659c2e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6ae659c2e3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6ae659c2e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ae659c2e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6ae659c2e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5ab31bc9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5ab31bc9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6ae659c2e3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6ae659c2e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659c2e3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659c2e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6ae659c2e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6ae659c2e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b0a2895a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b0a2895a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b20c799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b20c799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b088f67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6b088f67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 children the events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b088f676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6b088f676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b088f676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6b088f676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6b0a2895a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6b0a2895a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b0a2895a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b0a2895a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5ab31bc9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5ab31bc9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b0a2895a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6b0a2895a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5ab31bc9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5ab31bc9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5ab31bc9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5ab31bc9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5ab31bc9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5ab31bc9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5c19f1d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5c19f1d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2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rgbClr val="FFF2CC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youtube.com/watch?v=erMO3m0oLvs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hyperlink" Target="https://share.vidyard.com/watch/JEP288uB1utKhJPZ6ihx8J?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gwuqA1Ys9Zo" TargetMode="External"/><Relationship Id="rId4" Type="http://schemas.openxmlformats.org/officeDocument/2006/relationships/image" Target="../media/image17.jp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hyperlink" Target="https://share.vidyard.com/watch/DGS7fG4TvNXrkaRJnPGjiL?" TargetMode="External"/><Relationship Id="rId5" Type="http://schemas.openxmlformats.org/officeDocument/2006/relationships/hyperlink" Target="https://share.vidyard.com/watch/DGS7fG4TvNXrkaRJnPGjiL?" TargetMode="External"/><Relationship Id="rId6" Type="http://schemas.openxmlformats.org/officeDocument/2006/relationships/hyperlink" Target="https://share.vidyard.com/watch/DGS7fG4TvNXrkaRJnPGjiL?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jpg"/><Relationship Id="rId4" Type="http://schemas.openxmlformats.org/officeDocument/2006/relationships/image" Target="../media/image4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cording of the Carter Gents air-raid sirens and all-clear that would have been a very familiar sound to all civilians in Britain from 1939 - 1945 along with bombing, destroyed cities and thousands killed each night under the heavy bombing raids by the Luftwaffe." id="101" name="Google Shape;101;p25" title="Air Raid Sirens followed by the All Clear (Very good quality recording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750" y="189200"/>
            <a:ext cx="2166226" cy="162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02" name="Google Shape;10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574" y="1998400"/>
            <a:ext cx="3145065" cy="31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>
            <a:hlinkClick r:id="rId6"/>
          </p:cNvPr>
          <p:cNvSpPr/>
          <p:nvPr/>
        </p:nvSpPr>
        <p:spPr>
          <a:xfrm>
            <a:off x="3857900" y="189200"/>
            <a:ext cx="5112000" cy="3685200"/>
          </a:xfrm>
          <a:prstGeom prst="wedgeRoundRectCallout">
            <a:avLst>
              <a:gd fmla="val -56749" name="adj1"/>
              <a:gd fmla="val 73402" name="adj2"/>
              <a:gd fmla="val 0" name="adj3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Pangolin"/>
                <a:ea typeface="Pangolin"/>
                <a:cs typeface="Pangolin"/>
                <a:sym typeface="Pangolin"/>
              </a:rPr>
              <a:t>Press the sound! Oh no, quick hide under your table until it stops.</a:t>
            </a:r>
            <a:endParaRPr sz="48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-2283025" y="161150"/>
            <a:ext cx="2283000" cy="2229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Pangolin"/>
                <a:ea typeface="Pangolin"/>
                <a:cs typeface="Pangolin"/>
                <a:sym typeface="Pangolin"/>
              </a:rPr>
              <a:t>Children answer in speaker notes.</a:t>
            </a:r>
            <a:endParaRPr sz="25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tmoji Image" id="164" name="Google Shape;1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8600" y="3215700"/>
            <a:ext cx="1775400" cy="17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4"/>
          <p:cNvSpPr/>
          <p:nvPr/>
        </p:nvSpPr>
        <p:spPr>
          <a:xfrm>
            <a:off x="800025" y="95125"/>
            <a:ext cx="8063400" cy="3214800"/>
          </a:xfrm>
          <a:prstGeom prst="cloudCallout">
            <a:avLst>
              <a:gd fmla="val 37270" name="adj1"/>
              <a:gd fmla="val 84297" name="adj2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Pangolin"/>
                <a:ea typeface="Pangolin"/>
                <a:cs typeface="Pangolin"/>
                <a:sym typeface="Pangolin"/>
              </a:rPr>
              <a:t>What did we predict might be inside the wardrobe?</a:t>
            </a:r>
            <a:endParaRPr sz="48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166" name="Google Shape;166;p34"/>
          <p:cNvPicPr preferRelativeResize="0"/>
          <p:nvPr/>
        </p:nvPicPr>
        <p:blipFill rotWithShape="1">
          <a:blip r:embed="rId4">
            <a:alphaModFix/>
          </a:blip>
          <a:srcRect b="9470" l="12396" r="18115" t="10542"/>
          <a:stretch/>
        </p:blipFill>
        <p:spPr>
          <a:xfrm>
            <a:off x="172750" y="3162525"/>
            <a:ext cx="2462000" cy="18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24" y="0"/>
            <a:ext cx="6938824" cy="497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els" id="172" name="Google Shape;17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000" y="2887325"/>
            <a:ext cx="2148725" cy="21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5"/>
          <p:cNvSpPr/>
          <p:nvPr/>
        </p:nvSpPr>
        <p:spPr>
          <a:xfrm>
            <a:off x="6875900" y="617750"/>
            <a:ext cx="2094900" cy="2081700"/>
          </a:xfrm>
          <a:prstGeom prst="wedgeRectCallout">
            <a:avLst>
              <a:gd fmla="val 25004" name="adj1"/>
              <a:gd fmla="val 90637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Pangolin"/>
                <a:ea typeface="Pangolin"/>
                <a:cs typeface="Pangolin"/>
                <a:sym typeface="Pangolin"/>
              </a:rPr>
              <a:t>What do you think Lucy might be thinking and feeling as she ventures </a:t>
            </a:r>
            <a:r>
              <a:rPr lang="en-GB" sz="1800">
                <a:latin typeface="Pangolin"/>
                <a:ea typeface="Pangolin"/>
                <a:cs typeface="Pangolin"/>
                <a:sym typeface="Pangolin"/>
              </a:rPr>
              <a:t>deeper</a:t>
            </a:r>
            <a:r>
              <a:rPr lang="en-GB" sz="1800">
                <a:latin typeface="Pangolin"/>
                <a:ea typeface="Pangolin"/>
                <a:cs typeface="Pangolin"/>
                <a:sym typeface="Pangolin"/>
              </a:rPr>
              <a:t> into the wardrobe?</a:t>
            </a:r>
            <a:endParaRPr sz="18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00" y="117175"/>
            <a:ext cx="6375751" cy="4909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36"/>
          <p:cNvCxnSpPr/>
          <p:nvPr/>
        </p:nvCxnSpPr>
        <p:spPr>
          <a:xfrm>
            <a:off x="4202650" y="2054725"/>
            <a:ext cx="887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36"/>
          <p:cNvCxnSpPr/>
          <p:nvPr/>
        </p:nvCxnSpPr>
        <p:spPr>
          <a:xfrm flipH="1">
            <a:off x="5143550" y="805775"/>
            <a:ext cx="1933800" cy="1087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1" name="Google Shape;181;p36"/>
          <p:cNvSpPr txBox="1"/>
          <p:nvPr/>
        </p:nvSpPr>
        <p:spPr>
          <a:xfrm>
            <a:off x="7131075" y="483450"/>
            <a:ext cx="4029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?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82" name="Google Shape;182;p36"/>
          <p:cNvSpPr/>
          <p:nvPr/>
        </p:nvSpPr>
        <p:spPr>
          <a:xfrm>
            <a:off x="6365575" y="1396675"/>
            <a:ext cx="2778300" cy="2336700"/>
          </a:xfrm>
          <a:prstGeom prst="wedgeRectCallout">
            <a:avLst>
              <a:gd fmla="val -11330" name="adj1"/>
              <a:gd fmla="val 69541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What has Lucy found at the other side of the wardrobe?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What can we figure out about this place already, from this text extract?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Bitmoji Image" id="183" name="Google Shape;18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3100" y="3162650"/>
            <a:ext cx="1783250" cy="17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arnia Forever!" id="188" name="Google Shape;188;p37" title="The Lion, the Witch and the Wardrobe - The Wardrob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200" y="143100"/>
            <a:ext cx="6476400" cy="485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89" name="Google Shape;18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7600" y="1389788"/>
            <a:ext cx="2363925" cy="23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8"/>
          <p:cNvPicPr preferRelativeResize="0"/>
          <p:nvPr/>
        </p:nvPicPr>
        <p:blipFill rotWithShape="1">
          <a:blip r:embed="rId3">
            <a:alphaModFix/>
          </a:blip>
          <a:srcRect b="21423" l="0" r="0" t="23952"/>
          <a:stretch/>
        </p:blipFill>
        <p:spPr>
          <a:xfrm>
            <a:off x="202925" y="335900"/>
            <a:ext cx="2200950" cy="17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8"/>
          <p:cNvPicPr preferRelativeResize="0"/>
          <p:nvPr/>
        </p:nvPicPr>
        <p:blipFill rotWithShape="1">
          <a:blip r:embed="rId4">
            <a:alphaModFix/>
          </a:blip>
          <a:srcRect b="21795" l="0" r="0" t="23660"/>
          <a:stretch/>
        </p:blipFill>
        <p:spPr>
          <a:xfrm>
            <a:off x="1185350" y="2712750"/>
            <a:ext cx="2491725" cy="18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8"/>
          <p:cNvPicPr preferRelativeResize="0"/>
          <p:nvPr/>
        </p:nvPicPr>
        <p:blipFill rotWithShape="1">
          <a:blip r:embed="rId5">
            <a:alphaModFix/>
          </a:blip>
          <a:srcRect b="22647" l="0" r="0" t="22989"/>
          <a:stretch/>
        </p:blipFill>
        <p:spPr>
          <a:xfrm>
            <a:off x="3274225" y="403225"/>
            <a:ext cx="2379625" cy="19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8"/>
          <p:cNvPicPr preferRelativeResize="0"/>
          <p:nvPr/>
        </p:nvPicPr>
        <p:blipFill rotWithShape="1">
          <a:blip r:embed="rId6">
            <a:alphaModFix/>
          </a:blip>
          <a:srcRect b="21251" l="0" r="0" t="22151"/>
          <a:stretch/>
        </p:blipFill>
        <p:spPr>
          <a:xfrm>
            <a:off x="4572000" y="2712750"/>
            <a:ext cx="2549524" cy="19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8"/>
          <p:cNvPicPr preferRelativeResize="0"/>
          <p:nvPr/>
        </p:nvPicPr>
        <p:blipFill rotWithShape="1">
          <a:blip r:embed="rId7">
            <a:alphaModFix/>
          </a:blip>
          <a:srcRect b="21549" l="0" r="0" t="21275"/>
          <a:stretch/>
        </p:blipFill>
        <p:spPr>
          <a:xfrm>
            <a:off x="6298425" y="535438"/>
            <a:ext cx="2712750" cy="166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38"/>
          <p:cNvCxnSpPr>
            <a:stCxn id="194" idx="2"/>
            <a:endCxn id="195" idx="0"/>
          </p:cNvCxnSpPr>
          <p:nvPr/>
        </p:nvCxnSpPr>
        <p:spPr>
          <a:xfrm>
            <a:off x="1303400" y="2081750"/>
            <a:ext cx="1127700" cy="630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38"/>
          <p:cNvCxnSpPr>
            <a:stCxn id="195" idx="0"/>
            <a:endCxn id="196" idx="2"/>
          </p:cNvCxnSpPr>
          <p:nvPr/>
        </p:nvCxnSpPr>
        <p:spPr>
          <a:xfrm flipH="1" rot="10800000">
            <a:off x="2431212" y="2336850"/>
            <a:ext cx="2032800" cy="375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38"/>
          <p:cNvCxnSpPr>
            <a:stCxn id="196" idx="2"/>
            <a:endCxn id="197" idx="0"/>
          </p:cNvCxnSpPr>
          <p:nvPr/>
        </p:nvCxnSpPr>
        <p:spPr>
          <a:xfrm>
            <a:off x="4464037" y="2336725"/>
            <a:ext cx="1382700" cy="375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38"/>
          <p:cNvCxnSpPr>
            <a:stCxn id="197" idx="0"/>
            <a:endCxn id="198" idx="2"/>
          </p:cNvCxnSpPr>
          <p:nvPr/>
        </p:nvCxnSpPr>
        <p:spPr>
          <a:xfrm flipH="1" rot="10800000">
            <a:off x="5846762" y="2204550"/>
            <a:ext cx="1808100" cy="508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38"/>
          <p:cNvSpPr/>
          <p:nvPr/>
        </p:nvSpPr>
        <p:spPr>
          <a:xfrm>
            <a:off x="7277400" y="2697475"/>
            <a:ext cx="2032800" cy="1222200"/>
          </a:xfrm>
          <a:prstGeom prst="hear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feeling?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04" name="Google Shape;204;p38"/>
          <p:cNvSpPr/>
          <p:nvPr/>
        </p:nvSpPr>
        <p:spPr>
          <a:xfrm>
            <a:off x="6696249" y="4109450"/>
            <a:ext cx="2271456" cy="953424"/>
          </a:xfrm>
          <a:prstGeom prst="cloud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thinking?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9"/>
          <p:cNvPicPr preferRelativeResize="0"/>
          <p:nvPr/>
        </p:nvPicPr>
        <p:blipFill rotWithShape="1">
          <a:blip r:embed="rId3">
            <a:alphaModFix/>
          </a:blip>
          <a:srcRect b="21549" l="0" r="0" t="21275"/>
          <a:stretch/>
        </p:blipFill>
        <p:spPr>
          <a:xfrm>
            <a:off x="0" y="0"/>
            <a:ext cx="9144000" cy="34648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9"/>
          <p:cNvSpPr txBox="1"/>
          <p:nvPr/>
        </p:nvSpPr>
        <p:spPr>
          <a:xfrm>
            <a:off x="1523550" y="3612550"/>
            <a:ext cx="6096900" cy="12969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What is Narnia like based on the opening part of our book?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0"/>
          <p:cNvPicPr preferRelativeResize="0"/>
          <p:nvPr/>
        </p:nvPicPr>
        <p:blipFill rotWithShape="1">
          <a:blip r:embed="rId3">
            <a:alphaModFix/>
          </a:blip>
          <a:srcRect b="21549" l="0" r="0" t="21275"/>
          <a:stretch/>
        </p:blipFill>
        <p:spPr>
          <a:xfrm>
            <a:off x="200613" y="0"/>
            <a:ext cx="6016425" cy="19472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6" name="Google Shape;216;p40"/>
          <p:cNvGraphicFramePr/>
          <p:nvPr/>
        </p:nvGraphicFramePr>
        <p:xfrm>
          <a:off x="952500" y="2052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{5912A343-C070-4FCC-9255-F6D3D7CE744A}</a:tableStyleId>
              </a:tblPr>
              <a:tblGrid>
                <a:gridCol w="2413000"/>
                <a:gridCol w="2413000"/>
                <a:gridCol w="2413000"/>
              </a:tblGrid>
              <a:tr h="61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Nouns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Adjectives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Verbs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5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7" name="Google Shape;217;p40"/>
          <p:cNvSpPr txBox="1"/>
          <p:nvPr/>
        </p:nvSpPr>
        <p:spPr>
          <a:xfrm>
            <a:off x="6689150" y="168650"/>
            <a:ext cx="1827000" cy="730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4"/>
              </a:rPr>
              <a:t>T</a:t>
            </a:r>
            <a:r>
              <a:rPr lang="en-GB" sz="1700" u="sng">
                <a:solidFill>
                  <a:schemeClr val="hlink"/>
                </a:solidFill>
                <a:hlinkClick r:id="rId5"/>
              </a:rPr>
              <a:t>each</a:t>
            </a:r>
            <a:r>
              <a:rPr lang="en-GB" sz="1700" u="sng">
                <a:solidFill>
                  <a:schemeClr val="hlink"/>
                </a:solidFill>
                <a:hlinkClick r:id="rId6"/>
              </a:rPr>
              <a:t>er Help Video</a:t>
            </a:r>
            <a:endParaRPr sz="1700"/>
          </a:p>
        </p:txBody>
      </p:sp>
      <p:sp>
        <p:nvSpPr>
          <p:cNvPr id="218" name="Google Shape;218;p40"/>
          <p:cNvSpPr txBox="1"/>
          <p:nvPr/>
        </p:nvSpPr>
        <p:spPr>
          <a:xfrm>
            <a:off x="6478550" y="1264800"/>
            <a:ext cx="2037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41"/>
          <p:cNvGraphicFramePr/>
          <p:nvPr/>
        </p:nvGraphicFramePr>
        <p:xfrm>
          <a:off x="321300" y="28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{5912A343-C070-4FCC-9255-F6D3D7CE744A}</a:tableStyleId>
              </a:tblPr>
              <a:tblGrid>
                <a:gridCol w="1385650"/>
                <a:gridCol w="1385650"/>
                <a:gridCol w="1385650"/>
              </a:tblGrid>
              <a:tr h="675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Nouns</a:t>
                      </a:r>
                      <a:endParaRPr sz="2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Adjectives</a:t>
                      </a:r>
                      <a:endParaRPr sz="2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Verbs</a:t>
                      </a:r>
                      <a:endParaRPr sz="2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Snow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Lamp post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Snow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White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Bright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Soft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Falling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Shining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400">
                          <a:solidFill>
                            <a:schemeClr val="dk1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Sparkled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4" name="Google Shape;224;p41"/>
          <p:cNvSpPr txBox="1"/>
          <p:nvPr/>
        </p:nvSpPr>
        <p:spPr>
          <a:xfrm>
            <a:off x="4928625" y="329775"/>
            <a:ext cx="4042200" cy="4608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The white snow was falling all around me as I walked further into Narnia.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Shining brightly, the lamp post stood out like a beacon in the dark forest. 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Covering the ground like a blanket, the soft snow sparkled in the moonlight.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225" name="Google Shape;225;p41"/>
          <p:cNvCxnSpPr>
            <a:endCxn id="224" idx="1"/>
          </p:cNvCxnSpPr>
          <p:nvPr/>
        </p:nvCxnSpPr>
        <p:spPr>
          <a:xfrm>
            <a:off x="4498725" y="2505375"/>
            <a:ext cx="429900" cy="128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Google Shape;230;p42"/>
          <p:cNvGraphicFramePr/>
          <p:nvPr/>
        </p:nvGraphicFramePr>
        <p:xfrm>
          <a:off x="321300" y="28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{5912A343-C070-4FCC-9255-F6D3D7CE744A}</a:tableStyleId>
              </a:tblPr>
              <a:tblGrid>
                <a:gridCol w="1385650"/>
                <a:gridCol w="1385650"/>
                <a:gridCol w="1385650"/>
              </a:tblGrid>
              <a:tr h="675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Nouns</a:t>
                      </a:r>
                      <a:endParaRPr sz="2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Adjectives</a:t>
                      </a:r>
                      <a:endParaRPr sz="2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Verbs</a:t>
                      </a:r>
                      <a:endParaRPr sz="2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Lampost 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Snow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trees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amber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Cold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Brown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Prickly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Tall, towering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Glowing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Falling/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dancing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Waving 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1" name="Google Shape;231;p42"/>
          <p:cNvSpPr txBox="1"/>
          <p:nvPr/>
        </p:nvSpPr>
        <p:spPr>
          <a:xfrm>
            <a:off x="4875675" y="323150"/>
            <a:ext cx="4156800" cy="4608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Your go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232" name="Google Shape;232;p42"/>
          <p:cNvCxnSpPr>
            <a:endCxn id="231" idx="1"/>
          </p:cNvCxnSpPr>
          <p:nvPr/>
        </p:nvCxnSpPr>
        <p:spPr>
          <a:xfrm>
            <a:off x="4445775" y="2498750"/>
            <a:ext cx="429900" cy="128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3"/>
          <p:cNvPicPr preferRelativeResize="0"/>
          <p:nvPr/>
        </p:nvPicPr>
        <p:blipFill rotWithShape="1">
          <a:blip r:embed="rId3">
            <a:alphaModFix/>
          </a:blip>
          <a:srcRect b="21549" l="0" r="0" t="21275"/>
          <a:stretch/>
        </p:blipFill>
        <p:spPr>
          <a:xfrm>
            <a:off x="3592325" y="1856639"/>
            <a:ext cx="2068150" cy="143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3"/>
          <p:cNvSpPr txBox="1"/>
          <p:nvPr/>
        </p:nvSpPr>
        <p:spPr>
          <a:xfrm>
            <a:off x="389450" y="383575"/>
            <a:ext cx="28335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The white snow was falling all around Lucy as she walked further into Narnia.</a:t>
            </a:r>
            <a:endParaRPr/>
          </a:p>
        </p:txBody>
      </p:sp>
      <p:sp>
        <p:nvSpPr>
          <p:cNvPr id="239" name="Google Shape;239;p43"/>
          <p:cNvSpPr txBox="1"/>
          <p:nvPr/>
        </p:nvSpPr>
        <p:spPr>
          <a:xfrm>
            <a:off x="6029850" y="383575"/>
            <a:ext cx="2887500" cy="163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0" name="Google Shape;240;p43"/>
          <p:cNvSpPr txBox="1"/>
          <p:nvPr/>
        </p:nvSpPr>
        <p:spPr>
          <a:xfrm>
            <a:off x="402875" y="3311200"/>
            <a:ext cx="2820000" cy="1430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1" name="Google Shape;241;p43"/>
          <p:cNvSpPr txBox="1"/>
          <p:nvPr/>
        </p:nvSpPr>
        <p:spPr>
          <a:xfrm>
            <a:off x="6029850" y="3103000"/>
            <a:ext cx="2887500" cy="163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1976100" y="139300"/>
            <a:ext cx="6648900" cy="4014300"/>
          </a:xfrm>
          <a:prstGeom prst="cloudCallout">
            <a:avLst>
              <a:gd fmla="val -43160" name="adj1"/>
              <a:gd fmla="val 66872" name="adj2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Pangolin"/>
                <a:ea typeface="Pangolin"/>
                <a:cs typeface="Pangolin"/>
                <a:sym typeface="Pangolin"/>
              </a:rPr>
              <a:t>It’s time to evacuate!</a:t>
            </a:r>
            <a:endParaRPr sz="36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Clientmoji" id="110" name="Google Shape;1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12875"/>
            <a:ext cx="2430625" cy="24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5"/>
          <p:cNvPicPr preferRelativeResize="0"/>
          <p:nvPr/>
        </p:nvPicPr>
        <p:blipFill rotWithShape="1">
          <a:blip r:embed="rId3">
            <a:alphaModFix/>
          </a:blip>
          <a:srcRect b="21549" l="0" r="0" t="21275"/>
          <a:stretch/>
        </p:blipFill>
        <p:spPr>
          <a:xfrm>
            <a:off x="805700" y="1238898"/>
            <a:ext cx="4195999" cy="29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5"/>
          <p:cNvSpPr txBox="1"/>
          <p:nvPr/>
        </p:nvSpPr>
        <p:spPr>
          <a:xfrm>
            <a:off x="201450" y="147725"/>
            <a:ext cx="54045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What do we know about Narnia so far?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Bitmoji Image" id="254" name="Google Shape;25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4950" y="1947275"/>
            <a:ext cx="3092625" cy="30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51600" cy="25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6"/>
          <p:cNvSpPr/>
          <p:nvPr/>
        </p:nvSpPr>
        <p:spPr>
          <a:xfrm>
            <a:off x="228300" y="1087800"/>
            <a:ext cx="8661900" cy="1423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1" name="Google Shape;261;p46"/>
          <p:cNvCxnSpPr/>
          <p:nvPr/>
        </p:nvCxnSpPr>
        <p:spPr>
          <a:xfrm>
            <a:off x="5398650" y="1530975"/>
            <a:ext cx="1262400" cy="132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46"/>
          <p:cNvCxnSpPr/>
          <p:nvPr/>
        </p:nvCxnSpPr>
        <p:spPr>
          <a:xfrm>
            <a:off x="4284000" y="2014425"/>
            <a:ext cx="15444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46"/>
          <p:cNvSpPr txBox="1"/>
          <p:nvPr/>
        </p:nvSpPr>
        <p:spPr>
          <a:xfrm>
            <a:off x="0" y="2941050"/>
            <a:ext cx="9003900" cy="18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Pangolin"/>
                <a:ea typeface="Pangolin"/>
                <a:cs typeface="Pangolin"/>
                <a:sym typeface="Pangolin"/>
              </a:rPr>
              <a:t>Who do you think the person is?</a:t>
            </a:r>
            <a:endParaRPr sz="22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Pangolin"/>
                <a:ea typeface="Pangolin"/>
                <a:cs typeface="Pangolin"/>
                <a:sym typeface="Pangolin"/>
              </a:rPr>
              <a:t>Is there anything unusual/</a:t>
            </a:r>
            <a:r>
              <a:rPr lang="en-GB" sz="2200" u="sng">
                <a:latin typeface="Pangolin"/>
                <a:ea typeface="Pangolin"/>
                <a:cs typeface="Pangolin"/>
                <a:sym typeface="Pangolin"/>
              </a:rPr>
              <a:t>magical</a:t>
            </a:r>
            <a:r>
              <a:rPr lang="en-GB" sz="2200">
                <a:latin typeface="Pangolin"/>
                <a:ea typeface="Pangolin"/>
                <a:cs typeface="Pangolin"/>
                <a:sym typeface="Pangolin"/>
              </a:rPr>
              <a:t> about this person? What are the clues?</a:t>
            </a:r>
            <a:endParaRPr sz="22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Pangolin"/>
                <a:ea typeface="Pangolin"/>
                <a:cs typeface="Pangolin"/>
                <a:sym typeface="Pangolin"/>
              </a:rPr>
              <a:t>What do we know about the book already which might give us more clues?</a:t>
            </a:r>
            <a:endParaRPr sz="22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50" y="80575"/>
            <a:ext cx="7096125" cy="498235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9" name="Google Shape;269;p47"/>
          <p:cNvSpPr/>
          <p:nvPr/>
        </p:nvSpPr>
        <p:spPr>
          <a:xfrm>
            <a:off x="7319075" y="349175"/>
            <a:ext cx="1732500" cy="2988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Draw a picture of the faun based on this description.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What do we know about his appearance?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Bitmoji Image" id="270" name="Google Shape;27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6225" y="3769850"/>
            <a:ext cx="1293075" cy="12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/>
          <p:nvPr/>
        </p:nvSpPr>
        <p:spPr>
          <a:xfrm>
            <a:off x="6701325" y="268575"/>
            <a:ext cx="18666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Personality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76" name="Google Shape;276;p48"/>
          <p:cNvSpPr txBox="1"/>
          <p:nvPr/>
        </p:nvSpPr>
        <p:spPr>
          <a:xfrm>
            <a:off x="402875" y="268575"/>
            <a:ext cx="18666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Appearance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277" name="Google Shape;277;p48"/>
          <p:cNvCxnSpPr/>
          <p:nvPr/>
        </p:nvCxnSpPr>
        <p:spPr>
          <a:xfrm>
            <a:off x="188025" y="926625"/>
            <a:ext cx="8661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8" name="Google Shape;27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800" y="152988"/>
            <a:ext cx="3312400" cy="48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9"/>
          <p:cNvSpPr txBox="1"/>
          <p:nvPr/>
        </p:nvSpPr>
        <p:spPr>
          <a:xfrm>
            <a:off x="6701325" y="268575"/>
            <a:ext cx="18666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Personality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84" name="Google Shape;284;p49"/>
          <p:cNvSpPr txBox="1"/>
          <p:nvPr/>
        </p:nvSpPr>
        <p:spPr>
          <a:xfrm>
            <a:off x="402875" y="268575"/>
            <a:ext cx="18666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Appearance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285" name="Google Shape;285;p49"/>
          <p:cNvCxnSpPr/>
          <p:nvPr/>
        </p:nvCxnSpPr>
        <p:spPr>
          <a:xfrm>
            <a:off x="188025" y="926625"/>
            <a:ext cx="8661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6" name="Google Shape;28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800" y="152988"/>
            <a:ext cx="3312400" cy="483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9"/>
          <p:cNvSpPr txBox="1"/>
          <p:nvPr/>
        </p:nvSpPr>
        <p:spPr>
          <a:xfrm>
            <a:off x="255150" y="1208650"/>
            <a:ext cx="2457600" cy="3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 had black, glossy hairy goat legs.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 of his hair, grew a horn either side of his head.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 was carrying an umbrella and parcels.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Behind him, he had a tail.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Around his neck, he was wearing a red scarf.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Instead of feet he had goat’s </a:t>
            </a:r>
            <a:r>
              <a:rPr lang="en-GB"/>
              <a:t>hooves</a:t>
            </a:r>
            <a:r>
              <a:rPr lang="en-GB"/>
              <a:t>.</a:t>
            </a:r>
            <a:endParaRPr/>
          </a:p>
        </p:txBody>
      </p:sp>
      <p:sp>
        <p:nvSpPr>
          <p:cNvPr id="288" name="Google Shape;288;p49"/>
          <p:cNvSpPr txBox="1"/>
          <p:nvPr/>
        </p:nvSpPr>
        <p:spPr>
          <a:xfrm>
            <a:off x="6352150" y="1047500"/>
            <a:ext cx="2847000" cy="4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he’s carrying presents, we assume (or guess) he’s very kind and generous.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 has a pleasant face, which shows he’s friendly.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825" y="80575"/>
            <a:ext cx="7096125" cy="498235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Bitmoji Image" id="294" name="Google Shape;29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75" y="3155925"/>
            <a:ext cx="1816800" cy="18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0"/>
          <p:cNvSpPr/>
          <p:nvPr/>
        </p:nvSpPr>
        <p:spPr>
          <a:xfrm>
            <a:off x="161150" y="550600"/>
            <a:ext cx="1736100" cy="2605200"/>
          </a:xfrm>
          <a:prstGeom prst="wedgeRectCallout">
            <a:avLst>
              <a:gd fmla="val -1266" name="adj1"/>
              <a:gd fmla="val 6083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What can we learn about his personality?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What clues are there?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75" y="98675"/>
            <a:ext cx="8737925" cy="35617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1" name="Google Shape;301;p51"/>
          <p:cNvSpPr txBox="1"/>
          <p:nvPr/>
        </p:nvSpPr>
        <p:spPr>
          <a:xfrm>
            <a:off x="139038" y="3746800"/>
            <a:ext cx="87378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Pangolin"/>
                <a:ea typeface="Pangolin"/>
                <a:cs typeface="Pangolin"/>
                <a:sym typeface="Pangolin"/>
              </a:rPr>
              <a:t>This small part of their conversation can reveal a lot about Narnia.</a:t>
            </a:r>
            <a:endParaRPr sz="22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Is it normal to see humans in Narnia? How do we know?</a:t>
            </a:r>
            <a:endParaRPr b="1" sz="2200">
              <a:solidFill>
                <a:srgbClr val="FF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Why do you think this is?</a:t>
            </a:r>
            <a:endParaRPr b="1" sz="2200">
              <a:solidFill>
                <a:srgbClr val="FF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4</a:t>
            </a:r>
            <a:endParaRPr/>
          </a:p>
        </p:txBody>
      </p:sp>
      <p:sp>
        <p:nvSpPr>
          <p:cNvPr id="307" name="Google Shape;307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50" y="542449"/>
            <a:ext cx="3006600" cy="43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3"/>
          <p:cNvSpPr/>
          <p:nvPr/>
        </p:nvSpPr>
        <p:spPr>
          <a:xfrm>
            <a:off x="4458625" y="161175"/>
            <a:ext cx="4109400" cy="1974000"/>
          </a:xfrm>
          <a:prstGeom prst="wedgeRectCallout">
            <a:avLst>
              <a:gd fmla="val -113726" name="adj1"/>
              <a:gd fmla="val 13651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Am I a good faun or a bad faun?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What do you think kids?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4" name="Google Shape;314;p53"/>
          <p:cNvSpPr/>
          <p:nvPr/>
        </p:nvSpPr>
        <p:spPr>
          <a:xfrm>
            <a:off x="3518425" y="2571750"/>
            <a:ext cx="5049600" cy="2347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What do we know so far about Mr </a:t>
            </a: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Tumnus</a:t>
            </a: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?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Do we think he is a good character or not?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WHY?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/>
          <p:nvPr/>
        </p:nvSpPr>
        <p:spPr>
          <a:xfrm>
            <a:off x="4572000" y="785075"/>
            <a:ext cx="3958800" cy="1630800"/>
          </a:xfrm>
          <a:prstGeom prst="wedgeRoundRectCallout">
            <a:avLst>
              <a:gd fmla="val 53965" name="adj1"/>
              <a:gd fmla="val 80776" name="adj2"/>
              <a:gd fmla="val 0" name="adj3"/>
            </a:avLst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2.</a:t>
            </a: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Who would have experienced evacuation?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6" name="Google Shape;116;p27"/>
          <p:cNvSpPr/>
          <p:nvPr/>
        </p:nvSpPr>
        <p:spPr>
          <a:xfrm>
            <a:off x="423650" y="236225"/>
            <a:ext cx="3324600" cy="1803300"/>
          </a:xfrm>
          <a:prstGeom prst="wedgeEllipseCallout">
            <a:avLst>
              <a:gd fmla="val -35849" name="adj1"/>
              <a:gd fmla="val 90006" name="adj2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1.What is evacuation?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7" name="Google Shape;117;p27"/>
          <p:cNvSpPr/>
          <p:nvPr/>
        </p:nvSpPr>
        <p:spPr>
          <a:xfrm>
            <a:off x="1537050" y="2745275"/>
            <a:ext cx="4892700" cy="1521000"/>
          </a:xfrm>
          <a:prstGeom prst="wedgeRectCallout">
            <a:avLst>
              <a:gd fmla="val 640" name="adj1"/>
              <a:gd fmla="val 75782" name="adj2"/>
            </a:avLst>
          </a:prstGeom>
          <a:solidFill>
            <a:srgbClr val="EAD1DC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3.Why might people be evacuated? What happened to cause them to be evacuated?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Bitmoji Image" id="118" name="Google Shape;1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00" y="3512700"/>
            <a:ext cx="1630800" cy="16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188" y="152400"/>
            <a:ext cx="8509626" cy="471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54"/>
          <p:cNvCxnSpPr/>
          <p:nvPr/>
        </p:nvCxnSpPr>
        <p:spPr>
          <a:xfrm>
            <a:off x="738625" y="4391450"/>
            <a:ext cx="2659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54"/>
          <p:cNvCxnSpPr/>
          <p:nvPr/>
        </p:nvCxnSpPr>
        <p:spPr>
          <a:xfrm flipH="1" rot="10800000">
            <a:off x="2001000" y="4700250"/>
            <a:ext cx="1248900" cy="13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04" y="0"/>
            <a:ext cx="8077920" cy="503962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5"/>
          <p:cNvSpPr/>
          <p:nvPr/>
        </p:nvSpPr>
        <p:spPr>
          <a:xfrm>
            <a:off x="564050" y="3800550"/>
            <a:ext cx="7883100" cy="1239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13" y="737800"/>
            <a:ext cx="3952875" cy="3829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333" name="Google Shape;33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0300" y="2571750"/>
            <a:ext cx="2481550" cy="24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6"/>
          <p:cNvSpPr/>
          <p:nvPr/>
        </p:nvSpPr>
        <p:spPr>
          <a:xfrm>
            <a:off x="4901775" y="201450"/>
            <a:ext cx="4029000" cy="2242800"/>
          </a:xfrm>
          <a:prstGeom prst="wedgeRectCallout">
            <a:avLst>
              <a:gd fmla="val -13335" name="adj1"/>
              <a:gd fmla="val 84127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Why do we think Mr Tumnus is so upset?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What do we think has happened/is happening?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813" y="925825"/>
            <a:ext cx="3952875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7"/>
          <p:cNvSpPr/>
          <p:nvPr/>
        </p:nvSpPr>
        <p:spPr>
          <a:xfrm>
            <a:off x="2820200" y="376025"/>
            <a:ext cx="3209700" cy="1812900"/>
          </a:xfrm>
          <a:prstGeom prst="wedgeEllipseCallout">
            <a:avLst>
              <a:gd fmla="val 62731" name="adj1"/>
              <a:gd fmla="val 41856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I have taken service under the White Witch!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341" name="Google Shape;341;p57"/>
          <p:cNvCxnSpPr>
            <a:stCxn id="340" idx="2"/>
          </p:cNvCxnSpPr>
          <p:nvPr/>
        </p:nvCxnSpPr>
        <p:spPr>
          <a:xfrm flipH="1">
            <a:off x="2470950" y="1923432"/>
            <a:ext cx="819300" cy="1165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2" name="Google Shape;342;p57"/>
          <p:cNvSpPr txBox="1"/>
          <p:nvPr/>
        </p:nvSpPr>
        <p:spPr>
          <a:xfrm>
            <a:off x="201450" y="3088625"/>
            <a:ext cx="40422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Do we think this white witch is going to be a good or a bad character?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WHY?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343" name="Google Shape;343;p57"/>
          <p:cNvCxnSpPr/>
          <p:nvPr/>
        </p:nvCxnSpPr>
        <p:spPr>
          <a:xfrm>
            <a:off x="3384225" y="1275800"/>
            <a:ext cx="9402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75" y="128588"/>
            <a:ext cx="6576201" cy="4886325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9" name="Google Shape;349;p58"/>
          <p:cNvSpPr/>
          <p:nvPr/>
        </p:nvSpPr>
        <p:spPr>
          <a:xfrm>
            <a:off x="6889325" y="295450"/>
            <a:ext cx="2068200" cy="2592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What can we learn here about the White Witch?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Bitmoji Image" id="350" name="Google Shape;35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9325" y="3263400"/>
            <a:ext cx="1642200" cy="16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275" y="141013"/>
            <a:ext cx="7019625" cy="4861474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6" name="Google Shape;356;p59"/>
          <p:cNvSpPr/>
          <p:nvPr/>
        </p:nvSpPr>
        <p:spPr>
          <a:xfrm>
            <a:off x="349175" y="2692475"/>
            <a:ext cx="1329600" cy="2310000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What is Lucy feeling?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57" name="Google Shape;357;p59"/>
          <p:cNvSpPr/>
          <p:nvPr/>
        </p:nvSpPr>
        <p:spPr>
          <a:xfrm>
            <a:off x="134375" y="389450"/>
            <a:ext cx="1759212" cy="2054700"/>
          </a:xfrm>
          <a:prstGeom prst="cloud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What is Lucy thinking?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75" y="711775"/>
            <a:ext cx="3895725" cy="39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0"/>
          <p:cNvSpPr/>
          <p:nvPr/>
        </p:nvSpPr>
        <p:spPr>
          <a:xfrm>
            <a:off x="4498875" y="248400"/>
            <a:ext cx="4297500" cy="4646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Lucy is in the middle of this fantastic adventure but she now knows it could be very dangerous for her to get home. 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What might Lucy send, just in case she gets stopped by the white witch?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fancy letter envelope" id="368" name="Google Shape;36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575" y="725175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hoes" id="369" name="Google Shape;36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050" y="2659025"/>
            <a:ext cx="2283026" cy="228302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61"/>
          <p:cNvSpPr/>
          <p:nvPr/>
        </p:nvSpPr>
        <p:spPr>
          <a:xfrm>
            <a:off x="4257150" y="241725"/>
            <a:ext cx="4686900" cy="2632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Put yourself in Lucy’s shoes, what things would need to be in your letter home?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fancy letter envelope" id="375" name="Google Shape;37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288" y="1590037"/>
            <a:ext cx="1963425" cy="196342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76" name="Google Shape;376;p62"/>
          <p:cNvCxnSpPr>
            <a:stCxn id="375" idx="0"/>
          </p:cNvCxnSpPr>
          <p:nvPr/>
        </p:nvCxnSpPr>
        <p:spPr>
          <a:xfrm rot="10800000">
            <a:off x="4566000" y="617737"/>
            <a:ext cx="6000" cy="972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7" name="Google Shape;377;p62"/>
          <p:cNvCxnSpPr>
            <a:stCxn id="375" idx="1"/>
          </p:cNvCxnSpPr>
          <p:nvPr/>
        </p:nvCxnSpPr>
        <p:spPr>
          <a:xfrm flipH="1">
            <a:off x="2403788" y="2571750"/>
            <a:ext cx="1186500" cy="33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8" name="Google Shape;378;p62"/>
          <p:cNvCxnSpPr>
            <a:stCxn id="375" idx="3"/>
          </p:cNvCxnSpPr>
          <p:nvPr/>
        </p:nvCxnSpPr>
        <p:spPr>
          <a:xfrm flipH="1" rot="10800000">
            <a:off x="5553712" y="2565150"/>
            <a:ext cx="1590900" cy="6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9" name="Google Shape;379;p62"/>
          <p:cNvCxnSpPr>
            <a:stCxn id="375" idx="2"/>
          </p:cNvCxnSpPr>
          <p:nvPr/>
        </p:nvCxnSpPr>
        <p:spPr>
          <a:xfrm>
            <a:off x="4572000" y="3553462"/>
            <a:ext cx="47700" cy="1240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0" name="Google Shape;380;p62"/>
          <p:cNvSpPr txBox="1"/>
          <p:nvPr/>
        </p:nvSpPr>
        <p:spPr>
          <a:xfrm>
            <a:off x="6204425" y="4378025"/>
            <a:ext cx="26859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What order would this info be in?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75" y="711775"/>
            <a:ext cx="3895725" cy="39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3"/>
          <p:cNvSpPr/>
          <p:nvPr/>
        </p:nvSpPr>
        <p:spPr>
          <a:xfrm>
            <a:off x="3840850" y="456600"/>
            <a:ext cx="2994900" cy="2376900"/>
          </a:xfrm>
          <a:prstGeom prst="wedgeRectCallout">
            <a:avLst>
              <a:gd fmla="val -115917" name="adj1"/>
              <a:gd fmla="val 74865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Well… Where do I start? Family, there is something I need to tell you...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51" y="152400"/>
            <a:ext cx="299999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/>
          <p:nvPr/>
        </p:nvSpPr>
        <p:spPr>
          <a:xfrm>
            <a:off x="3481525" y="220575"/>
            <a:ext cx="5221800" cy="3261600"/>
          </a:xfrm>
          <a:prstGeom prst="cloudCallout">
            <a:avLst>
              <a:gd fmla="val 22074" name="adj1"/>
              <a:gd fmla="val 89909" name="adj2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Looking at JUST the front cover….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What do you predict the book will be about and why?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Bitmoji Image" id="125" name="Google Shape;12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8600" y="3215700"/>
            <a:ext cx="1775400" cy="17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" name="Google Shape;391;p64"/>
          <p:cNvGraphicFramePr/>
          <p:nvPr/>
        </p:nvGraphicFramePr>
        <p:xfrm>
          <a:off x="576475" y="35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{5912A343-C070-4FCC-9255-F6D3D7CE744A}</a:tableStyleId>
              </a:tblPr>
              <a:tblGrid>
                <a:gridCol w="1153750"/>
                <a:gridCol w="5568225"/>
              </a:tblGrid>
              <a:tr h="117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W</a:t>
                      </a:r>
                      <a:endParaRPr sz="6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Why are you writing?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E</a:t>
                      </a:r>
                      <a:endParaRPr sz="6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Explain what has happened.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</a:t>
                      </a:r>
                      <a:endParaRPr sz="6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Location- Where are you, what is it like and who are you with there?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</a:t>
                      </a:r>
                      <a:endParaRPr sz="6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Let me tell you what is happening next/now/after.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Bitmoji Image" id="392" name="Google Shape;39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0725" y="84017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" name="Google Shape;397;p65"/>
          <p:cNvGraphicFramePr/>
          <p:nvPr/>
        </p:nvGraphicFramePr>
        <p:xfrm>
          <a:off x="80575" y="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{5912A343-C070-4FCC-9255-F6D3D7CE744A}</a:tableStyleId>
              </a:tblPr>
              <a:tblGrid>
                <a:gridCol w="1112050"/>
                <a:gridCol w="7878550"/>
              </a:tblGrid>
              <a:tr h="119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solidFill>
                            <a:srgbClr val="FF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W</a:t>
                      </a:r>
                      <a:endParaRPr sz="6000">
                        <a:solidFill>
                          <a:srgbClr val="FF0000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sng">
                          <a:solidFill>
                            <a:srgbClr val="FF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Why are you writing?</a:t>
                      </a:r>
                      <a:endParaRPr u="sng">
                        <a:solidFill>
                          <a:srgbClr val="FF0000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solidFill>
                            <a:srgbClr val="FF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E</a:t>
                      </a:r>
                      <a:endParaRPr sz="6000">
                        <a:solidFill>
                          <a:srgbClr val="FF0000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sng">
                          <a:solidFill>
                            <a:srgbClr val="FF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Explain what has happened.</a:t>
                      </a:r>
                      <a:endParaRPr u="sng">
                        <a:solidFill>
                          <a:srgbClr val="FF0000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solidFill>
                            <a:srgbClr val="FF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</a:t>
                      </a:r>
                      <a:endParaRPr sz="6000">
                        <a:solidFill>
                          <a:srgbClr val="FF0000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sng">
                          <a:solidFill>
                            <a:srgbClr val="FF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Location- Where are you, what is it like and who are you with there?</a:t>
                      </a:r>
                      <a:endParaRPr u="sng">
                        <a:solidFill>
                          <a:srgbClr val="FF0000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solidFill>
                            <a:srgbClr val="FF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</a:t>
                      </a:r>
                      <a:endParaRPr sz="6000">
                        <a:solidFill>
                          <a:srgbClr val="FF0000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sng">
                          <a:solidFill>
                            <a:srgbClr val="FF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Let me tell you what is happening next/now/after.</a:t>
                      </a:r>
                      <a:endParaRPr u="sng">
                        <a:solidFill>
                          <a:srgbClr val="FF0000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8" name="Google Shape;398;p65"/>
          <p:cNvSpPr txBox="1"/>
          <p:nvPr/>
        </p:nvSpPr>
        <p:spPr>
          <a:xfrm>
            <a:off x="80575" y="26850"/>
            <a:ext cx="9063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12</a:t>
            </a:r>
            <a:r>
              <a:rPr lang="en-GB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.11.19 L.C. Plan our recount letter home</a:t>
            </a:r>
            <a:endParaRPr>
              <a:solidFill>
                <a:srgbClr val="FF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5 </a:t>
            </a:r>
            <a:endParaRPr/>
          </a:p>
        </p:txBody>
      </p:sp>
      <p:sp>
        <p:nvSpPr>
          <p:cNvPr id="404" name="Google Shape;404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7"/>
          <p:cNvSpPr/>
          <p:nvPr/>
        </p:nvSpPr>
        <p:spPr>
          <a:xfrm>
            <a:off x="1124000" y="195900"/>
            <a:ext cx="7362000" cy="3109800"/>
          </a:xfrm>
          <a:prstGeom prst="wedgeRoundRectCallout">
            <a:avLst>
              <a:gd fmla="val -45437" name="adj1"/>
              <a:gd fmla="val 70424" name="adj2"/>
              <a:gd fmla="val 0" name="adj3"/>
            </a:avLst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Look at the paragraphs on your chromebooks (in your Google classroom).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What can we find out from Lucy’s letter?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What makes it a </a:t>
            </a:r>
            <a:r>
              <a:rPr lang="en-GB" sz="3000" u="sng">
                <a:latin typeface="Pangolin"/>
                <a:ea typeface="Pangolin"/>
                <a:cs typeface="Pangolin"/>
                <a:sym typeface="Pangolin"/>
              </a:rPr>
              <a:t>WAGOLL?</a:t>
            </a:r>
            <a:endParaRPr sz="3000" u="sng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two thumbs up" id="410" name="Google Shape;41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50" y="3056825"/>
            <a:ext cx="1978025" cy="197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411" name="Google Shape;411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0700" y="2571750"/>
            <a:ext cx="2481675" cy="24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" name="Google Shape;416;p68"/>
          <p:cNvGraphicFramePr/>
          <p:nvPr/>
        </p:nvGraphicFramePr>
        <p:xfrm>
          <a:off x="576475" y="35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{5912A343-C070-4FCC-9255-F6D3D7CE744A}</a:tableStyleId>
              </a:tblPr>
              <a:tblGrid>
                <a:gridCol w="1153750"/>
                <a:gridCol w="5568225"/>
              </a:tblGrid>
              <a:tr h="117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W</a:t>
                      </a:r>
                      <a:endParaRPr sz="6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Why are you writing?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E</a:t>
                      </a:r>
                      <a:endParaRPr sz="6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Explain what has happened.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</a:t>
                      </a:r>
                      <a:endParaRPr sz="6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Location- Where are you, what is it like and who are you with there?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</a:t>
                      </a:r>
                      <a:endParaRPr sz="60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Let me tell you what is happening next/now/after.</a:t>
                      </a:r>
                      <a:endParaRPr sz="2400"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Bitmoji Image" id="417" name="Google Shape;41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0725" y="84017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9"/>
          <p:cNvSpPr/>
          <p:nvPr/>
        </p:nvSpPr>
        <p:spPr>
          <a:xfrm>
            <a:off x="939550" y="827050"/>
            <a:ext cx="3777900" cy="3037200"/>
          </a:xfrm>
          <a:prstGeom prst="wedgeRoundRectCallout">
            <a:avLst>
              <a:gd fmla="val -49125" name="adj1"/>
              <a:gd fmla="val 67533" name="adj2"/>
              <a:gd fmla="val 0" name="adj3"/>
            </a:avLst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Imagine you are Lucy, can you put these events in </a:t>
            </a:r>
            <a:r>
              <a:rPr lang="en-GB" sz="300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chronological</a:t>
            </a: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 order?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Bitmoji Image" id="423" name="Google Shape;42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33950"/>
            <a:ext cx="1759700" cy="17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69"/>
          <p:cNvSpPr txBox="1"/>
          <p:nvPr/>
        </p:nvSpPr>
        <p:spPr>
          <a:xfrm>
            <a:off x="5035150" y="2646625"/>
            <a:ext cx="3996300" cy="10056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Explored the inside of the wardrobe.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25" name="Google Shape;425;p69"/>
          <p:cNvSpPr txBox="1"/>
          <p:nvPr/>
        </p:nvSpPr>
        <p:spPr>
          <a:xfrm>
            <a:off x="5035150" y="172025"/>
            <a:ext cx="3996300" cy="10056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Discovered a wintery, snowy forest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26" name="Google Shape;426;p69"/>
          <p:cNvSpPr txBox="1"/>
          <p:nvPr/>
        </p:nvSpPr>
        <p:spPr>
          <a:xfrm>
            <a:off x="5035150" y="3963300"/>
            <a:ext cx="3996300" cy="10056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Saw a amber light, followed it to find a lampost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27" name="Google Shape;427;p69"/>
          <p:cNvSpPr txBox="1"/>
          <p:nvPr/>
        </p:nvSpPr>
        <p:spPr>
          <a:xfrm>
            <a:off x="5035150" y="1409313"/>
            <a:ext cx="3996300" cy="10056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Met a strange creature, who was a faun called Mr Tumnus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0"/>
          <p:cNvSpPr txBox="1"/>
          <p:nvPr>
            <p:ph type="title"/>
          </p:nvPr>
        </p:nvSpPr>
        <p:spPr>
          <a:xfrm>
            <a:off x="41275" y="1409325"/>
            <a:ext cx="393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Pangolin"/>
                <a:ea typeface="Pangolin"/>
                <a:cs typeface="Pangolin"/>
                <a:sym typeface="Pangolin"/>
              </a:rPr>
              <a:t>Chronological order</a:t>
            </a:r>
            <a:endParaRPr sz="48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33" name="Google Shape;433;p70"/>
          <p:cNvSpPr txBox="1"/>
          <p:nvPr/>
        </p:nvSpPr>
        <p:spPr>
          <a:xfrm>
            <a:off x="5026725" y="157900"/>
            <a:ext cx="3996300" cy="10056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Explored the inside of the wardrobe.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34" name="Google Shape;434;p70"/>
          <p:cNvSpPr txBox="1"/>
          <p:nvPr/>
        </p:nvSpPr>
        <p:spPr>
          <a:xfrm>
            <a:off x="5026725" y="1352050"/>
            <a:ext cx="3996300" cy="10056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Discovered a wintery, snowy forest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35" name="Google Shape;435;p70"/>
          <p:cNvSpPr txBox="1"/>
          <p:nvPr/>
        </p:nvSpPr>
        <p:spPr>
          <a:xfrm>
            <a:off x="5026725" y="2546188"/>
            <a:ext cx="3996300" cy="10056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Saw a amber light, followed it to find a lampost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36" name="Google Shape;436;p70"/>
          <p:cNvSpPr txBox="1"/>
          <p:nvPr/>
        </p:nvSpPr>
        <p:spPr>
          <a:xfrm>
            <a:off x="5026725" y="3740313"/>
            <a:ext cx="3996300" cy="10056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Met a strange creature, who was a faun called Mr Tumnus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37" name="Google Shape;437;p70"/>
          <p:cNvSpPr/>
          <p:nvPr/>
        </p:nvSpPr>
        <p:spPr>
          <a:xfrm>
            <a:off x="3625475" y="2247975"/>
            <a:ext cx="1284600" cy="85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itmoji Image" id="438" name="Google Shape;43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33950"/>
            <a:ext cx="1759700" cy="17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1"/>
          <p:cNvSpPr txBox="1"/>
          <p:nvPr>
            <p:ph type="title"/>
          </p:nvPr>
        </p:nvSpPr>
        <p:spPr>
          <a:xfrm>
            <a:off x="311700" y="15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We can use adverbs of time to help us order events chronologically in a recount… 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44" name="Google Shape;444;p71"/>
          <p:cNvSpPr/>
          <p:nvPr/>
        </p:nvSpPr>
        <p:spPr>
          <a:xfrm>
            <a:off x="1259250" y="1453525"/>
            <a:ext cx="7419900" cy="2679000"/>
          </a:xfrm>
          <a:prstGeom prst="cloudCallout">
            <a:avLst>
              <a:gd fmla="val -46123" name="adj1"/>
              <a:gd fmla="val 71135" name="adj2"/>
            </a:avLst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Can you brainstorm some examples?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Use the WAGOLL to help you too!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Bitmoji Image" id="445" name="Google Shape;44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69150"/>
            <a:ext cx="1416400" cy="1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"/>
          <p:cNvSpPr txBox="1"/>
          <p:nvPr>
            <p:ph type="title"/>
          </p:nvPr>
        </p:nvSpPr>
        <p:spPr>
          <a:xfrm>
            <a:off x="384475" y="134075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What do we need to include in our writing today?</a:t>
            </a:r>
            <a:r>
              <a:rPr lang="en-GB"/>
              <a:t> </a:t>
            </a:r>
            <a:endParaRPr/>
          </a:p>
        </p:txBody>
      </p:sp>
      <p:sp>
        <p:nvSpPr>
          <p:cNvPr id="451" name="Google Shape;451;p72"/>
          <p:cNvSpPr txBox="1"/>
          <p:nvPr>
            <p:ph idx="1" type="body"/>
          </p:nvPr>
        </p:nvSpPr>
        <p:spPr>
          <a:xfrm>
            <a:off x="522686" y="1136188"/>
            <a:ext cx="3424500" cy="7863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Varied sentence openers</a:t>
            </a:r>
            <a:endParaRPr sz="240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52" name="Google Shape;452;p72"/>
          <p:cNvSpPr txBox="1"/>
          <p:nvPr>
            <p:ph idx="1" type="body"/>
          </p:nvPr>
        </p:nvSpPr>
        <p:spPr>
          <a:xfrm>
            <a:off x="311700" y="2108263"/>
            <a:ext cx="3783900" cy="7863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Adverbs (time and manner)</a:t>
            </a:r>
            <a:endParaRPr sz="240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53" name="Google Shape;453;p72"/>
          <p:cNvSpPr txBox="1"/>
          <p:nvPr>
            <p:ph idx="1" type="body"/>
          </p:nvPr>
        </p:nvSpPr>
        <p:spPr>
          <a:xfrm>
            <a:off x="2167975" y="3115175"/>
            <a:ext cx="1808400" cy="7863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Prepositions</a:t>
            </a:r>
            <a:endParaRPr sz="240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54" name="Google Shape;454;p72"/>
          <p:cNvSpPr txBox="1"/>
          <p:nvPr>
            <p:ph idx="1" type="body"/>
          </p:nvPr>
        </p:nvSpPr>
        <p:spPr>
          <a:xfrm>
            <a:off x="5253776" y="1136200"/>
            <a:ext cx="3165900" cy="7863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Who you are writing to?</a:t>
            </a:r>
            <a:endParaRPr sz="240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55" name="Google Shape;455;p72"/>
          <p:cNvSpPr txBox="1"/>
          <p:nvPr>
            <p:ph idx="1" type="body"/>
          </p:nvPr>
        </p:nvSpPr>
        <p:spPr>
          <a:xfrm>
            <a:off x="5349452" y="2122050"/>
            <a:ext cx="2795400" cy="7863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Why you are writing?</a:t>
            </a:r>
            <a:endParaRPr sz="240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56" name="Google Shape;456;p72"/>
          <p:cNvSpPr txBox="1"/>
          <p:nvPr>
            <p:ph idx="1" type="body"/>
          </p:nvPr>
        </p:nvSpPr>
        <p:spPr>
          <a:xfrm>
            <a:off x="4882975" y="3107900"/>
            <a:ext cx="3907500" cy="7098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What has happened so far?</a:t>
            </a:r>
            <a:endParaRPr sz="240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57" name="Google Shape;457;p72"/>
          <p:cNvSpPr txBox="1"/>
          <p:nvPr/>
        </p:nvSpPr>
        <p:spPr>
          <a:xfrm>
            <a:off x="734425" y="4122075"/>
            <a:ext cx="37839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  <a:latin typeface="Pangolin"/>
                <a:ea typeface="Pangolin"/>
                <a:cs typeface="Pangolin"/>
                <a:sym typeface="Pangolin"/>
              </a:rPr>
              <a:t>Writing skills</a:t>
            </a:r>
            <a:endParaRPr sz="3600">
              <a:solidFill>
                <a:srgbClr val="0000FF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58" name="Google Shape;458;p72"/>
          <p:cNvSpPr txBox="1"/>
          <p:nvPr/>
        </p:nvSpPr>
        <p:spPr>
          <a:xfrm>
            <a:off x="5901925" y="4056950"/>
            <a:ext cx="2176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38761D"/>
                </a:solidFill>
                <a:latin typeface="Pangolin"/>
                <a:ea typeface="Pangolin"/>
                <a:cs typeface="Pangolin"/>
                <a:sym typeface="Pangolin"/>
              </a:rPr>
              <a:t>Content</a:t>
            </a:r>
            <a:endParaRPr sz="3600">
              <a:solidFill>
                <a:srgbClr val="38761D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Bitmoji Image" id="459" name="Google Shape;45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75" y="134075"/>
            <a:ext cx="972325" cy="972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460" name="Google Shape;46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8725" y="30000"/>
            <a:ext cx="1065275" cy="10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72"/>
          <p:cNvSpPr txBox="1"/>
          <p:nvPr>
            <p:ph idx="1" type="body"/>
          </p:nvPr>
        </p:nvSpPr>
        <p:spPr>
          <a:xfrm>
            <a:off x="384477" y="3115163"/>
            <a:ext cx="1593000" cy="7863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Adjectives</a:t>
            </a:r>
            <a:endParaRPr sz="240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3"/>
          <p:cNvSpPr txBox="1"/>
          <p:nvPr>
            <p:ph type="title"/>
          </p:nvPr>
        </p:nvSpPr>
        <p:spPr>
          <a:xfrm>
            <a:off x="9925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Y4 - Paragraph 1 and 2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67" name="Google Shape;467;p73"/>
          <p:cNvSpPr txBox="1"/>
          <p:nvPr>
            <p:ph idx="1" type="body"/>
          </p:nvPr>
        </p:nvSpPr>
        <p:spPr>
          <a:xfrm>
            <a:off x="99250" y="450725"/>
            <a:ext cx="8938800" cy="4611900"/>
          </a:xfrm>
          <a:prstGeom prst="rect">
            <a:avLst/>
          </a:prstGeom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I am writing to you to tell you about the unfamiliar place I find myself in. During our game of hide and seek, I was exploring the labrinth of spare rooms when I stumbled across an ancient, dusty but beautiful wardrobe. A mysterious feeling washed over me like a wave, I knew something was special about the old wardrobe, so I decided to look inside. As I crept deeper and deeper into the wardrobe, I felt an icy chill. The creaky floorboards suddenly morphed into crunchy, soft and white snow. Pushing the branches from my face revealed a bright beacon, which guided me to the middle of an enchanted forest. That was when I saw it. A bizarre figure was standing beneath a lone lamppost, I knew I had to make contact.</a:t>
            </a:r>
            <a:endParaRPr sz="240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/>
          <p:nvPr/>
        </p:nvSpPr>
        <p:spPr>
          <a:xfrm>
            <a:off x="3293325" y="330325"/>
            <a:ext cx="5221800" cy="3779100"/>
          </a:xfrm>
          <a:prstGeom prst="cloudCallout">
            <a:avLst>
              <a:gd fmla="val 30483" name="adj1"/>
              <a:gd fmla="val 59962" name="adj2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Now look at the blurb</a:t>
            </a: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….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Pangolin"/>
                <a:ea typeface="Pangolin"/>
                <a:cs typeface="Pangolin"/>
                <a:sym typeface="Pangolin"/>
              </a:rPr>
              <a:t>Does this change your prediction? What do you think now?</a:t>
            </a:r>
            <a:endParaRPr sz="30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Bitmoji Image" id="131" name="Google Shape;1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8600" y="3215700"/>
            <a:ext cx="1775400" cy="17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450" y="89675"/>
            <a:ext cx="2952775" cy="46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4"/>
          <p:cNvSpPr txBox="1"/>
          <p:nvPr>
            <p:ph type="title"/>
          </p:nvPr>
        </p:nvSpPr>
        <p:spPr>
          <a:xfrm>
            <a:off x="196925" y="1206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Time to have a go ...</a:t>
            </a:r>
            <a:endParaRPr/>
          </a:p>
        </p:txBody>
      </p:sp>
      <p:pic>
        <p:nvPicPr>
          <p:cNvPr descr="Bitmoji Image" id="473" name="Google Shape;47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0575" y="120675"/>
            <a:ext cx="1243425" cy="12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74"/>
          <p:cNvSpPr txBox="1"/>
          <p:nvPr/>
        </p:nvSpPr>
        <p:spPr>
          <a:xfrm>
            <a:off x="239125" y="1205175"/>
            <a:ext cx="7594500" cy="3062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Source Code Pro"/>
                <a:ea typeface="Source Code Pro"/>
                <a:cs typeface="Source Code Pro"/>
                <a:sym typeface="Source Code Pro"/>
              </a:rPr>
              <a:t>Don’t forget…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lang="en-GB" sz="2400">
                <a:latin typeface="Source Code Pro"/>
                <a:ea typeface="Source Code Pro"/>
                <a:cs typeface="Source Code Pro"/>
                <a:sym typeface="Source Code Pro"/>
              </a:rPr>
              <a:t>Dear _____, 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lang="en-GB" sz="2400">
                <a:latin typeface="Source Code Pro"/>
                <a:ea typeface="Source Code Pro"/>
                <a:cs typeface="Source Code Pro"/>
                <a:sym typeface="Source Code Pro"/>
              </a:rPr>
              <a:t>Introduce why you are writing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lang="en-GB" sz="2400">
                <a:latin typeface="Source Code Pro"/>
                <a:ea typeface="Source Code Pro"/>
                <a:cs typeface="Source Code Pro"/>
                <a:sym typeface="Source Code Pro"/>
              </a:rPr>
              <a:t>Explain what has happened so far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Source Code Pro"/>
              <a:buChar char="●"/>
            </a:pPr>
            <a:r>
              <a:rPr lang="en-GB" sz="24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Vary your sentence openers</a:t>
            </a:r>
            <a:endParaRPr sz="24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Source Code Pro"/>
              <a:buChar char="●"/>
            </a:pPr>
            <a:r>
              <a:rPr lang="en-GB" sz="24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Use adjectives, adverbs, prepositions</a:t>
            </a:r>
            <a:endParaRPr sz="2400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Bitmoji Image" id="475" name="Google Shape;475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0675" y="1960800"/>
            <a:ext cx="1323225" cy="1323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476" name="Google Shape;47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0575" y="3774475"/>
            <a:ext cx="1243425" cy="12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25" y="694613"/>
            <a:ext cx="5822500" cy="39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0"/>
          <p:cNvSpPr/>
          <p:nvPr/>
        </p:nvSpPr>
        <p:spPr>
          <a:xfrm>
            <a:off x="6117475" y="189200"/>
            <a:ext cx="2885400" cy="3105000"/>
          </a:xfrm>
          <a:prstGeom prst="wedgeRoundRectCallout">
            <a:avLst>
              <a:gd fmla="val -594" name="adj1"/>
              <a:gd fmla="val 71714" name="adj2"/>
              <a:gd fmla="val 0" name="adj3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What does the old professor’s house look like? thinking about the clues from the text.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think" id="139" name="Google Shape;13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1600" y="3560750"/>
            <a:ext cx="1407425" cy="14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25" y="694613"/>
            <a:ext cx="5822500" cy="39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1"/>
          <p:cNvSpPr/>
          <p:nvPr/>
        </p:nvSpPr>
        <p:spPr>
          <a:xfrm>
            <a:off x="6117475" y="189200"/>
            <a:ext cx="2885400" cy="2728800"/>
          </a:xfrm>
          <a:prstGeom prst="wedgeRoundRectCallout">
            <a:avLst>
              <a:gd fmla="val -2543" name="adj1"/>
              <a:gd fmla="val 84900" name="adj2"/>
              <a:gd fmla="val 0" name="adj3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angolin"/>
                <a:ea typeface="Pangolin"/>
                <a:cs typeface="Pangolin"/>
                <a:sym typeface="Pangolin"/>
              </a:rPr>
              <a:t>Draw what you can imagine the old professor’s house looks like, using the clues from the text. Send to Seesaw.</a:t>
            </a:r>
            <a:endParaRPr sz="24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descr="Bitmoji Image" id="146" name="Google Shape;14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6475" y="3384200"/>
            <a:ext cx="1662300" cy="16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tmoji Image" id="151" name="Google Shape;1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8600" y="3215700"/>
            <a:ext cx="1775400" cy="17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2"/>
          <p:cNvSpPr/>
          <p:nvPr/>
        </p:nvSpPr>
        <p:spPr>
          <a:xfrm>
            <a:off x="800025" y="95125"/>
            <a:ext cx="7636800" cy="3214800"/>
          </a:xfrm>
          <a:prstGeom prst="cloudCallout">
            <a:avLst>
              <a:gd fmla="val 37270" name="adj1"/>
              <a:gd fmla="val 84297" name="adj2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Pangolin"/>
                <a:ea typeface="Pangolin"/>
                <a:cs typeface="Pangolin"/>
                <a:sym typeface="Pangolin"/>
              </a:rPr>
              <a:t>What do you predict is inside the wardrobe?</a:t>
            </a:r>
            <a:endParaRPr sz="48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153" name="Google Shape;153;p32"/>
          <p:cNvPicPr preferRelativeResize="0"/>
          <p:nvPr/>
        </p:nvPicPr>
        <p:blipFill rotWithShape="1">
          <a:blip r:embed="rId4">
            <a:alphaModFix/>
          </a:blip>
          <a:srcRect b="9470" l="12396" r="18115" t="10542"/>
          <a:stretch/>
        </p:blipFill>
        <p:spPr>
          <a:xfrm>
            <a:off x="172750" y="3162525"/>
            <a:ext cx="2462000" cy="18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