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692000" cx="7560000"/>
  <p:notesSz cx="6858000" cy="9144000"/>
  <p:embeddedFontLst>
    <p:embeddedFont>
      <p:font typeface="Delius"/>
      <p:regular r:id="rId17"/>
    </p:embeddedFont>
    <p:embeddedFont>
      <p:font typeface="Playpen Sans Medium"/>
      <p:regular r:id="rId18"/>
      <p:bold r:id="rId19"/>
    </p:embeddedFont>
    <p:embeddedFont>
      <p:font typeface="Playpen Sans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penSans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Play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Delius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laypenSansMedium-bold.fntdata"/><Relationship Id="rId6" Type="http://schemas.openxmlformats.org/officeDocument/2006/relationships/slide" Target="slides/slide1.xml"/><Relationship Id="rId18" Type="http://schemas.openxmlformats.org/officeDocument/2006/relationships/font" Target="fonts/PlaypenSans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27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24f594997_0_0:notes"/>
          <p:cNvSpPr/>
          <p:nvPr>
            <p:ph idx="2" type="sldImg"/>
          </p:nvPr>
        </p:nvSpPr>
        <p:spPr>
          <a:xfrm>
            <a:off x="221702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24f59499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24f594997_0_55:notes"/>
          <p:cNvSpPr/>
          <p:nvPr>
            <p:ph idx="2" type="sldImg"/>
          </p:nvPr>
        </p:nvSpPr>
        <p:spPr>
          <a:xfrm>
            <a:off x="221702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24f59499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24f594997_0_108:notes"/>
          <p:cNvSpPr/>
          <p:nvPr>
            <p:ph idx="2" type="sldImg"/>
          </p:nvPr>
        </p:nvSpPr>
        <p:spPr>
          <a:xfrm>
            <a:off x="221702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f24f594997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24f594997_0_116:notes"/>
          <p:cNvSpPr/>
          <p:nvPr>
            <p:ph idx="2" type="sldImg"/>
          </p:nvPr>
        </p:nvSpPr>
        <p:spPr>
          <a:xfrm>
            <a:off x="221702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f24f594997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24f594997_0_124:notes"/>
          <p:cNvSpPr/>
          <p:nvPr>
            <p:ph idx="2" type="sldImg"/>
          </p:nvPr>
        </p:nvSpPr>
        <p:spPr>
          <a:xfrm>
            <a:off x="221702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24f594997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24f594997_0_132:notes"/>
          <p:cNvSpPr/>
          <p:nvPr>
            <p:ph idx="2" type="sldImg"/>
          </p:nvPr>
        </p:nvSpPr>
        <p:spPr>
          <a:xfrm>
            <a:off x="221702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f24f594997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24f594997_0_140:notes"/>
          <p:cNvSpPr/>
          <p:nvPr>
            <p:ph idx="2" type="sldImg"/>
          </p:nvPr>
        </p:nvSpPr>
        <p:spPr>
          <a:xfrm>
            <a:off x="221702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24f594997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24f594997_0_148:notes"/>
          <p:cNvSpPr/>
          <p:nvPr>
            <p:ph idx="2" type="sldImg"/>
          </p:nvPr>
        </p:nvSpPr>
        <p:spPr>
          <a:xfrm>
            <a:off x="221702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24f594997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24f594997_0_156:notes"/>
          <p:cNvSpPr/>
          <p:nvPr>
            <p:ph idx="2" type="sldImg"/>
          </p:nvPr>
        </p:nvSpPr>
        <p:spPr>
          <a:xfrm>
            <a:off x="221702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24f594997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24f594997_0_164:notes"/>
          <p:cNvSpPr/>
          <p:nvPr>
            <p:ph idx="2" type="sldImg"/>
          </p:nvPr>
        </p:nvSpPr>
        <p:spPr>
          <a:xfrm>
            <a:off x="221702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24f594997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24f594997_0_172:notes"/>
          <p:cNvSpPr/>
          <p:nvPr>
            <p:ph idx="2" type="sldImg"/>
          </p:nvPr>
        </p:nvSpPr>
        <p:spPr>
          <a:xfrm>
            <a:off x="221702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f24f594997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57712" y="195312"/>
            <a:ext cx="7059000" cy="102111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309993" y="293354"/>
            <a:ext cx="1889125" cy="115798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868475" y="1644300"/>
            <a:ext cx="5828400" cy="3701700"/>
          </a:xfrm>
          <a:prstGeom prst="wedgeRoundRectCallout">
            <a:avLst>
              <a:gd fmla="val -3964" name="adj1"/>
              <a:gd fmla="val 71966" name="adj2"/>
              <a:gd fmla="val 0" name="adj3"/>
            </a:avLst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Hi, I’m </a:t>
            </a:r>
            <a:r>
              <a:rPr b="1" lang="en-GB" sz="42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ED</a:t>
            </a:r>
            <a:r>
              <a:rPr lang="en-GB" sz="42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 and I want to see amazing Maths </a:t>
            </a:r>
            <a:r>
              <a:rPr b="1" lang="en-GB" sz="42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EVERY DAY</a:t>
            </a:r>
            <a:r>
              <a:rPr lang="en-GB" sz="42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 at Haxby Road!</a:t>
            </a:r>
            <a:endParaRPr sz="42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737" y="6301625"/>
            <a:ext cx="6780936" cy="370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17275" y="428450"/>
            <a:ext cx="2837201" cy="8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156900" y="170250"/>
            <a:ext cx="7246200" cy="103515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362240" y="320162"/>
            <a:ext cx="68355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Bridges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62250" y="1356353"/>
            <a:ext cx="6669000" cy="66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number names and language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Recites some numbers up to 10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Sometimes matches numbers and quantity together 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39507" y="9273000"/>
            <a:ext cx="1889125" cy="1157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239746" y="8729485"/>
            <a:ext cx="1075205" cy="170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5588" y="9408100"/>
            <a:ext cx="2837201" cy="8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>
          <a:xfrm>
            <a:off x="156900" y="170250"/>
            <a:ext cx="7246200" cy="103515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74" name="Google Shape;74;p15"/>
          <p:cNvSpPr txBox="1"/>
          <p:nvPr>
            <p:ph type="title"/>
          </p:nvPr>
        </p:nvSpPr>
        <p:spPr>
          <a:xfrm>
            <a:off x="362240" y="320162"/>
            <a:ext cx="68355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Tiny Steps</a:t>
            </a: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62250" y="1356353"/>
            <a:ext cx="6669000" cy="66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Begins to say some numbers in the right order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Begins to notice some numerals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Makes simple constructions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39507" y="9273000"/>
            <a:ext cx="1889125" cy="1157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239746" y="8729485"/>
            <a:ext cx="1075205" cy="170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5588" y="9408100"/>
            <a:ext cx="2837201" cy="8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/>
          <p:nvPr/>
        </p:nvSpPr>
        <p:spPr>
          <a:xfrm>
            <a:off x="156900" y="170250"/>
            <a:ext cx="7246200" cy="103515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84" name="Google Shape;84;p16"/>
          <p:cNvSpPr txBox="1"/>
          <p:nvPr>
            <p:ph type="title"/>
          </p:nvPr>
        </p:nvSpPr>
        <p:spPr>
          <a:xfrm>
            <a:off x="362240" y="320162"/>
            <a:ext cx="68355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Nursery</a:t>
            </a: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62250" y="1356353"/>
            <a:ext cx="6669000" cy="66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number names and language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Recites some numbers up to 10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Sometimes matches numbers and quantity together 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39507" y="9273000"/>
            <a:ext cx="1889125" cy="1157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239746" y="8729485"/>
            <a:ext cx="1075205" cy="170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5588" y="9408100"/>
            <a:ext cx="2837201" cy="8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/>
          <p:nvPr/>
        </p:nvSpPr>
        <p:spPr>
          <a:xfrm>
            <a:off x="156900" y="170250"/>
            <a:ext cx="7246200" cy="103515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94" name="Google Shape;94;p17"/>
          <p:cNvSpPr txBox="1"/>
          <p:nvPr>
            <p:ph type="title"/>
          </p:nvPr>
        </p:nvSpPr>
        <p:spPr>
          <a:xfrm>
            <a:off x="362240" y="320162"/>
            <a:ext cx="68355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Reception</a:t>
            </a: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362250" y="1356353"/>
            <a:ext cx="6669000" cy="66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marks, pictures, or objects to record thinking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Attempts to write numerals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Numbers written left to right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Adult modelling evident in books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Recording shows mathematical intent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39507" y="9273000"/>
            <a:ext cx="1889125" cy="1157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239746" y="8729485"/>
            <a:ext cx="1075205" cy="170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5588" y="9408100"/>
            <a:ext cx="2837201" cy="8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/>
          <p:nvPr/>
        </p:nvSpPr>
        <p:spPr>
          <a:xfrm>
            <a:off x="156900" y="170250"/>
            <a:ext cx="7246200" cy="103515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104" name="Google Shape;104;p18"/>
          <p:cNvSpPr txBox="1"/>
          <p:nvPr>
            <p:ph type="title"/>
          </p:nvPr>
        </p:nvSpPr>
        <p:spPr>
          <a:xfrm>
            <a:off x="362240" y="320162"/>
            <a:ext cx="68355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Year 1</a:t>
            </a: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362250" y="1356353"/>
            <a:ext cx="6669000" cy="66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Numerals mostly formed correctly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One calculation recorded per line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+, − and = symbols correctly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Pictures or tallies used to show thinking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Answers written clearly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106" name="Google Shape;106;p18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39507" y="9273000"/>
            <a:ext cx="1889125" cy="1157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239746" y="8729485"/>
            <a:ext cx="1075205" cy="170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5588" y="9408100"/>
            <a:ext cx="2837201" cy="8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156900" y="170250"/>
            <a:ext cx="7246200" cy="103515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114" name="Google Shape;114;p19"/>
          <p:cNvSpPr txBox="1"/>
          <p:nvPr>
            <p:ph type="title"/>
          </p:nvPr>
        </p:nvSpPr>
        <p:spPr>
          <a:xfrm>
            <a:off x="362240" y="320162"/>
            <a:ext cx="68355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Year 2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362250" y="1356353"/>
            <a:ext cx="6669000" cy="66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+, -, x and ÷ symbols correctly 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squares or lines to support neatness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Clear spacing between questions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Working shown, not just answers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116" name="Google Shape;116;p19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39507" y="9273000"/>
            <a:ext cx="1889125" cy="1157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239746" y="8729485"/>
            <a:ext cx="1075205" cy="170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5588" y="9408100"/>
            <a:ext cx="2837201" cy="8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/>
          <p:nvPr/>
        </p:nvSpPr>
        <p:spPr>
          <a:xfrm>
            <a:off x="156900" y="170250"/>
            <a:ext cx="7246200" cy="103515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124" name="Google Shape;124;p20"/>
          <p:cNvSpPr txBox="1"/>
          <p:nvPr>
            <p:ph type="title"/>
          </p:nvPr>
        </p:nvSpPr>
        <p:spPr>
          <a:xfrm>
            <a:off x="362240" y="320162"/>
            <a:ext cx="68355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Year 3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125" name="Google Shape;125;p20"/>
          <p:cNvSpPr txBox="1"/>
          <p:nvPr>
            <p:ph idx="1" type="body"/>
          </p:nvPr>
        </p:nvSpPr>
        <p:spPr>
          <a:xfrm>
            <a:off x="362250" y="1356350"/>
            <a:ext cx="6669000" cy="74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40132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Column addition and subtraction set out correctly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0132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Numbers aligned accurately in columns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0132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Beginning written layouts for multiplication and division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0132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Diagrams and models clearly drawn and labelled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0132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Presentation supports accuracy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3200" u="sng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KS2 always</a:t>
            </a:r>
            <a:endParaRPr sz="3200" u="sng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01320" lvl="0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Numerals formed correctly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0132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Calculations laid out logically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0132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Mathematical symbols accurate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0132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Presentation supports understanding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126" name="Google Shape;126;p20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39507" y="9273000"/>
            <a:ext cx="1889125" cy="1157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239746" y="8729485"/>
            <a:ext cx="1075205" cy="170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5588" y="9408100"/>
            <a:ext cx="2837201" cy="8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/>
          <p:nvPr/>
        </p:nvSpPr>
        <p:spPr>
          <a:xfrm>
            <a:off x="156900" y="170250"/>
            <a:ext cx="7246200" cy="103515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134" name="Google Shape;134;p21"/>
          <p:cNvSpPr txBox="1"/>
          <p:nvPr>
            <p:ph type="title"/>
          </p:nvPr>
        </p:nvSpPr>
        <p:spPr>
          <a:xfrm>
            <a:off x="362240" y="320162"/>
            <a:ext cx="68355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Year 4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362250" y="1356350"/>
            <a:ext cx="6669000" cy="81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Formal written methods used consistently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One digit per square (where appropriate)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Steps shown clearly in multi-step problems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Mathematical symbols used accurately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Work is neat and well organised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3200" u="sng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Key Stage 2 always</a:t>
            </a:r>
            <a:endParaRPr sz="3200" u="sng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Numerals formed correctly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Calculations laid out logically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Mathematical symbols accurate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Presentation supports understanding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136" name="Google Shape;136;p21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39507" y="9273000"/>
            <a:ext cx="1889125" cy="1157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239746" y="8729485"/>
            <a:ext cx="1075205" cy="170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5588" y="9408100"/>
            <a:ext cx="2837201" cy="8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/>
          <p:nvPr/>
        </p:nvSpPr>
        <p:spPr>
          <a:xfrm>
            <a:off x="156900" y="170250"/>
            <a:ext cx="7246200" cy="103515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144" name="Google Shape;144;p22"/>
          <p:cNvSpPr txBox="1"/>
          <p:nvPr>
            <p:ph type="title"/>
          </p:nvPr>
        </p:nvSpPr>
        <p:spPr>
          <a:xfrm>
            <a:off x="362240" y="320162"/>
            <a:ext cx="68355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Year 5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145" name="Google Shape;145;p22"/>
          <p:cNvSpPr txBox="1"/>
          <p:nvPr>
            <p:ph idx="1" type="body"/>
          </p:nvPr>
        </p:nvSpPr>
        <p:spPr>
          <a:xfrm>
            <a:off x="362250" y="1356350"/>
            <a:ext cx="6669000" cy="81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Chooses appropriate layout independently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Multi-step problems organised logically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Fractions, decimals, and percentages clearly recorded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Diagrams and graphs neat and labelled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Corrections made clearly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3200" u="sng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Key Stage 2 always</a:t>
            </a:r>
            <a:endParaRPr sz="3200" u="sng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Numerals formed correctly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Calculations laid out logically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Mathematical symbols accurate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Presentation supports understanding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146" name="Google Shape;146;p22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39507" y="9273000"/>
            <a:ext cx="1889125" cy="1157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239746" y="8729485"/>
            <a:ext cx="1075205" cy="170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5588" y="9408100"/>
            <a:ext cx="2837201" cy="8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/>
          <p:nvPr/>
        </p:nvSpPr>
        <p:spPr>
          <a:xfrm>
            <a:off x="156900" y="170250"/>
            <a:ext cx="7246200" cy="103515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154" name="Google Shape;154;p23"/>
          <p:cNvSpPr txBox="1"/>
          <p:nvPr>
            <p:ph type="title"/>
          </p:nvPr>
        </p:nvSpPr>
        <p:spPr>
          <a:xfrm>
            <a:off x="362240" y="320162"/>
            <a:ext cx="6835500" cy="11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Year 6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155" name="Google Shape;155;p23"/>
          <p:cNvSpPr txBox="1"/>
          <p:nvPr>
            <p:ph idx="1" type="body"/>
          </p:nvPr>
        </p:nvSpPr>
        <p:spPr>
          <a:xfrm>
            <a:off x="362250" y="1356350"/>
            <a:ext cx="6669000" cy="81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Written work is systematic and fluent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Layout supports complex reasoning and algebra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Correct use of brackets, fractions, and decimals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Units included and written correctly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Work is easy to follow and self-checked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3200" u="sng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Key Stage 2 always</a:t>
            </a:r>
            <a:endParaRPr sz="3200" u="sng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Numerals formed correctly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Calculations laid out logically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Mathematical symbols accurate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1656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Presentation supports understanding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156" name="Google Shape;156;p23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39507" y="9273000"/>
            <a:ext cx="1889125" cy="1157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3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239746" y="8729485"/>
            <a:ext cx="1075205" cy="1701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5588" y="9408100"/>
            <a:ext cx="2837201" cy="88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