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044000" cx="7776000"/>
  <p:notesSz cx="6858000" cy="9144000"/>
  <p:embeddedFontLst>
    <p:embeddedFont>
      <p:font typeface="Delius"/>
      <p:regular r:id="rId17"/>
    </p:embeddedFont>
    <p:embeddedFont>
      <p:font typeface="Playpen Sans Medium"/>
      <p:regular r:id="rId18"/>
      <p:bold r:id="rId19"/>
    </p:embeddedFont>
    <p:embeddedFont>
      <p:font typeface="Playpen Sans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3">
          <p15:clr>
            <a:srgbClr val="747775"/>
          </p15:clr>
        </p15:guide>
        <p15:guide id="2" pos="24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3" orient="horz"/>
        <p:guide pos="244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penSans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Play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Delius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laypenSansMedium-bold.fntdata"/><Relationship Id="rId6" Type="http://schemas.openxmlformats.org/officeDocument/2006/relationships/slide" Target="slides/slide1.xml"/><Relationship Id="rId18" Type="http://schemas.openxmlformats.org/officeDocument/2006/relationships/font" Target="fonts/PlaypenSans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1966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341d89aa0_1_42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341d89aa0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cac531354e_0_7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cac531354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e341d89aa0_1_1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e341d89aa0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341d89aa0_0_5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e341d89aa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cac531354e_0_15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cac531354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ac531354e_0_23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cac531354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ac531354e_0_31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cac531354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ac531354e_0_39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cac531354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ac531354e_0_47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cac531354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cac531354e_0_55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cac531354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ac531354e_0_63:notes"/>
          <p:cNvSpPr/>
          <p:nvPr>
            <p:ph idx="2" type="sldImg"/>
          </p:nvPr>
        </p:nvSpPr>
        <p:spPr>
          <a:xfrm>
            <a:off x="2101943" y="685800"/>
            <a:ext cx="265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cac531354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5075" y="1453973"/>
            <a:ext cx="7245900" cy="40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5068" y="5534354"/>
            <a:ext cx="7245900" cy="15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5068" y="4200085"/>
            <a:ext cx="7245900" cy="164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5068" y="869025"/>
            <a:ext cx="72459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5068" y="2250502"/>
            <a:ext cx="7245900" cy="6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5068" y="869025"/>
            <a:ext cx="72459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5068" y="2250502"/>
            <a:ext cx="3401400" cy="6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9443" y="2250502"/>
            <a:ext cx="3401400" cy="6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5068" y="869025"/>
            <a:ext cx="72459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5068" y="1084951"/>
            <a:ext cx="2388000" cy="14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5068" y="2713550"/>
            <a:ext cx="2388000" cy="6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906" y="879033"/>
            <a:ext cx="5415000" cy="798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8000" y="-244"/>
            <a:ext cx="3888000" cy="100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780" y="2408090"/>
            <a:ext cx="3440100" cy="289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780" y="5473721"/>
            <a:ext cx="3440100" cy="24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200520" y="1413942"/>
            <a:ext cx="3263100" cy="72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5068" y="8261280"/>
            <a:ext cx="5101200" cy="118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5068" y="2159992"/>
            <a:ext cx="7245900" cy="383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5068" y="6155526"/>
            <a:ext cx="7245900" cy="25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5068" y="869025"/>
            <a:ext cx="7245900" cy="11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5068" y="2250502"/>
            <a:ext cx="7245900" cy="66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4925" y="9106124"/>
            <a:ext cx="466500" cy="76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65075" y="183475"/>
            <a:ext cx="7260600" cy="95922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318850" y="275575"/>
            <a:ext cx="1943100" cy="10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1414150" y="1544650"/>
            <a:ext cx="5474100" cy="3136500"/>
          </a:xfrm>
          <a:prstGeom prst="wedgeRoundRectCallout">
            <a:avLst>
              <a:gd fmla="val -3964" name="adj1"/>
              <a:gd fmla="val 71966" name="adj2"/>
              <a:gd fmla="val 0" name="adj3"/>
            </a:avLst>
          </a:prstGeom>
          <a:solidFill>
            <a:srgbClr val="EA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Hi, I’m </a:t>
            </a:r>
            <a:r>
              <a:rPr b="1"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ED</a:t>
            </a:r>
            <a:r>
              <a:rPr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 and I want to see amazing  writing </a:t>
            </a:r>
            <a:r>
              <a:rPr b="1"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EVERY DAY</a:t>
            </a:r>
            <a:r>
              <a:rPr lang="en-GB" sz="42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 at Haxby Road!</a:t>
            </a:r>
            <a:endParaRPr sz="42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050" y="5831575"/>
            <a:ext cx="6982651" cy="381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810149" y="275575"/>
            <a:ext cx="2248099" cy="7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161383" y="159932"/>
            <a:ext cx="7453200" cy="97242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72590" y="300758"/>
            <a:ext cx="70308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Bridges</a:t>
            </a: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72600" y="1274150"/>
            <a:ext cx="6859500" cy="62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Experiments with marks.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Enjoys drawing and writing with different media.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Engages in the sensory experience of making marks.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Make marks, with the intention of conveying meaning. 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46350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41802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161383" y="159932"/>
            <a:ext cx="7453200" cy="97242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72590" y="300758"/>
            <a:ext cx="70308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Tiny Steps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72600" y="1274150"/>
            <a:ext cx="6859500" cy="62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Make marks and talks about what they have drawn.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Enjoys drawing and writing with different media.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 to express their own experiences through mark making.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 large movements with the upper body to help build on the foundations for fine motor.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46350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46350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41802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161383" y="159932"/>
            <a:ext cx="7453200" cy="97242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85" name="Google Shape;85;p16"/>
          <p:cNvSpPr txBox="1"/>
          <p:nvPr>
            <p:ph type="title"/>
          </p:nvPr>
        </p:nvSpPr>
        <p:spPr>
          <a:xfrm>
            <a:off x="467340" y="368978"/>
            <a:ext cx="70308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"/>
                <a:ea typeface="Playpen Sans"/>
                <a:cs typeface="Playpen Sans"/>
                <a:sym typeface="Playpen Sans"/>
              </a:rPr>
              <a:t>Nursery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"/>
              <a:ea typeface="Playpen Sans"/>
              <a:cs typeface="Playpen Sans"/>
              <a:sym typeface="Playpen Sans"/>
            </a:endParaRP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553000" y="1487369"/>
            <a:ext cx="6859500" cy="62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Make marks and talks about what they have drawn.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Enjoys drawing and writing with different media.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 to express their own experiences through mark making.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 to recognise that letters represent sounds (E.g. Within their name) and begins to write them or produce symbols.</a:t>
            </a:r>
            <a:endParaRPr sz="3200">
              <a:solidFill>
                <a:srgbClr val="000000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46350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46350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41802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/>
          <p:nvPr/>
        </p:nvSpPr>
        <p:spPr>
          <a:xfrm>
            <a:off x="255824" y="183464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96" name="Google Shape;96;p17"/>
          <p:cNvSpPr txBox="1"/>
          <p:nvPr>
            <p:ph type="title"/>
          </p:nvPr>
        </p:nvSpPr>
        <p:spPr>
          <a:xfrm>
            <a:off x="2236425" y="389521"/>
            <a:ext cx="32847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u="sng">
                <a:latin typeface="Playpen Sans Medium"/>
                <a:ea typeface="Playpen Sans Medium"/>
                <a:cs typeface="Playpen Sans Medium"/>
                <a:sym typeface="Playpen Sans Medium"/>
              </a:rPr>
              <a:t>Reception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6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772575" y="1120471"/>
            <a:ext cx="6511500" cy="62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Writes own name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Forms recognisable letters (mostly correctly oriented)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Uses letters to represent words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Writes simple words using phonics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Attempts simple sentences (may not be punctuated)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Writing is left-to-right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Some spaces between words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431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pen Sans Medium"/>
              <a:buChar char="●"/>
            </a:pPr>
            <a:r>
              <a:rPr lang="en-GB" sz="3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 Children speak audibly, listen with support and begin to explain ideas. (Oracy)</a:t>
            </a:r>
            <a:endParaRPr sz="3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27982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/>
          <p:nvPr/>
        </p:nvSpPr>
        <p:spPr>
          <a:xfrm>
            <a:off x="220109" y="169702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06" name="Google Shape;106;p18"/>
          <p:cNvSpPr txBox="1"/>
          <p:nvPr>
            <p:ph type="title"/>
          </p:nvPr>
        </p:nvSpPr>
        <p:spPr>
          <a:xfrm>
            <a:off x="576746" y="419111"/>
            <a:ext cx="66225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u="sng">
                <a:latin typeface="Playpen Sans Medium"/>
                <a:ea typeface="Playpen Sans Medium"/>
                <a:cs typeface="Playpen Sans Medium"/>
                <a:sym typeface="Playpen Sans Medium"/>
              </a:rPr>
              <a:t>Year 1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5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107" name="Google Shape;107;p18"/>
          <p:cNvSpPr txBox="1"/>
          <p:nvPr>
            <p:ph idx="1" type="body"/>
          </p:nvPr>
        </p:nvSpPr>
        <p:spPr>
          <a:xfrm>
            <a:off x="471750" y="1406599"/>
            <a:ext cx="6742500" cy="61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Writes simple, complete sentences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Capital letters and full stops used (not always consistently)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Leaves finger spaces between words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Words mostly phonetically plausible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‘and’ to join ideas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Common exception words sometimes correct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Letters correctly formed and mostly sized appropriately</a:t>
            </a:r>
            <a:endParaRPr sz="25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pen Sans Medium"/>
              <a:buChar char="●"/>
            </a:pPr>
            <a:r>
              <a:rPr lang="en-GB" sz="25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Children speak audibly in simple sentences, listen with support, and begin to explain ideas and retell events with growing confidence. (Oracy)</a:t>
            </a:r>
            <a:endParaRPr sz="37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32737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/>
          <p:nvPr/>
        </p:nvSpPr>
        <p:spPr>
          <a:xfrm>
            <a:off x="231929" y="183464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16" name="Google Shape;116;p19"/>
          <p:cNvSpPr txBox="1"/>
          <p:nvPr>
            <p:ph type="title"/>
          </p:nvPr>
        </p:nvSpPr>
        <p:spPr>
          <a:xfrm>
            <a:off x="579617" y="415322"/>
            <a:ext cx="65505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 u="sng">
                <a:latin typeface="Playpen Sans Medium"/>
                <a:ea typeface="Playpen Sans Medium"/>
                <a:cs typeface="Playpen Sans Medium"/>
                <a:sym typeface="Playpen Sans Medium"/>
              </a:rPr>
              <a:t>Year 2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8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600300" y="1249292"/>
            <a:ext cx="6646500" cy="63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Writes a series of sentences on the same topic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 capital letters and full stops 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 question marks and exclamation marks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commas in lists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Some sentence variety (statements, questions)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Common exception words spelled correctly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Handwriting is legible and usually joined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Children project their voice clearly, use expanding sentences and topic vocabulary, explain simple reasoning, and take turns independently. (Oracy)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30924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/>
          <p:nvPr/>
        </p:nvSpPr>
        <p:spPr>
          <a:xfrm>
            <a:off x="266709" y="169702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26" name="Google Shape;126;p20"/>
          <p:cNvSpPr txBox="1"/>
          <p:nvPr>
            <p:ph type="title"/>
          </p:nvPr>
        </p:nvSpPr>
        <p:spPr>
          <a:xfrm>
            <a:off x="601206" y="224617"/>
            <a:ext cx="68385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u="sng">
                <a:latin typeface="Playpen Sans Medium"/>
                <a:ea typeface="Playpen Sans Medium"/>
                <a:cs typeface="Playpen Sans Medium"/>
                <a:sym typeface="Playpen Sans Medium"/>
              </a:rPr>
              <a:t>Year 3 EDs</a:t>
            </a:r>
            <a:endParaRPr sz="30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528300" y="905484"/>
            <a:ext cx="6984300" cy="6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Groups related ideas (emerging paragraphs)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conjunctions (because, when, if, so)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adjectives and expanded noun phrases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adverbs and prepositions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Mostly consistent tense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Begins to use speech marks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Spelling of common words mostly accurate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Joined handwriting is consistent and legible</a:t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pen Sans Medium"/>
              <a:buChar char="●"/>
            </a:pPr>
            <a:r>
              <a:rPr lang="en-GB" sz="24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Children vary pace and intonation, use wider vocabulary to structure ideas, give reasons for opinions, and participate constructively in group talk. (Oracy)</a:t>
            </a:r>
            <a:endParaRPr sz="28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36363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/>
          <p:nvPr/>
        </p:nvSpPr>
        <p:spPr>
          <a:xfrm>
            <a:off x="266709" y="169702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36" name="Google Shape;136;p21"/>
          <p:cNvSpPr txBox="1"/>
          <p:nvPr>
            <p:ph type="title"/>
          </p:nvPr>
        </p:nvSpPr>
        <p:spPr>
          <a:xfrm>
            <a:off x="576888" y="239941"/>
            <a:ext cx="66222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u="sng">
                <a:latin typeface="Playpen Sans Medium"/>
                <a:ea typeface="Playpen Sans Medium"/>
                <a:cs typeface="Playpen Sans Medium"/>
                <a:sym typeface="Playpen Sans Medium"/>
              </a:rPr>
              <a:t>Year 4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3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576150" y="1273402"/>
            <a:ext cx="6934500" cy="69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Paragraphs are clear and organised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a comma after a fronted adverbial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Start sentences with an adverb, preposition or subordinating conjunction 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Can punctuate direct speech with inverted commas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Correct tense throughout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Increasingly accurate spelling 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Writing matches purpose (story, e</a:t>
            </a:r>
            <a:r>
              <a:rPr lang="en-GB" sz="2300">
                <a:solidFill>
                  <a:schemeClr val="dk1"/>
                </a:solidFill>
                <a:latin typeface="Playpen Sans"/>
                <a:ea typeface="Playpen Sans"/>
                <a:cs typeface="Playpen Sans"/>
                <a:sym typeface="Playpen Sans"/>
              </a:rPr>
              <a:t>xplanation, report)</a:t>
            </a:r>
            <a:endParaRPr sz="2300">
              <a:solidFill>
                <a:schemeClr val="dk1"/>
              </a:solidFill>
              <a:latin typeface="Playpen Sans"/>
              <a:ea typeface="Playpen Sans"/>
              <a:cs typeface="Playpen Sans"/>
              <a:sym typeface="Playpen Sans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I can change how I speak depending on who I’m talking to, use ‘expert’ words to explain my thinking (oracy). 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38" name="Google Shape;138;p21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38176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1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266709" y="169702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46" name="Google Shape;146;p22"/>
          <p:cNvSpPr txBox="1"/>
          <p:nvPr>
            <p:ph type="title"/>
          </p:nvPr>
        </p:nvSpPr>
        <p:spPr>
          <a:xfrm>
            <a:off x="552268" y="335144"/>
            <a:ext cx="69585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u="sng">
                <a:latin typeface="Playpen Sans Medium"/>
                <a:ea typeface="Playpen Sans Medium"/>
                <a:cs typeface="Playpen Sans Medium"/>
                <a:sym typeface="Playpen Sans Medium"/>
              </a:rPr>
              <a:t>Year 5 </a:t>
            </a: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EDs</a:t>
            </a:r>
            <a:endParaRPr sz="30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552266" y="1417356"/>
            <a:ext cx="6958500" cy="6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Writing shows cohesion across paragraphs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varied sentence structures effectively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a range of punctuation beyond basics (brackets, dashes, colons)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Ideas linked within and across paragraphs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Vocabulary is varied and precise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Controls tense and person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Mostly accurate spelling, including challenging words</a:t>
            </a:r>
            <a:endParaRPr sz="23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Playpen Sans Medium"/>
              <a:buChar char="●"/>
            </a:pPr>
            <a:r>
              <a:rPr lang="en-GB" sz="23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Children present with controlled pace and expression, use ambitious vocabulary and persuasive language, evaluate ideas using evidence, and lead balanced discussions. (Oracy)</a:t>
            </a:r>
            <a:endParaRPr sz="28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48" name="Google Shape;148;p22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36363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/>
          <p:nvPr/>
        </p:nvSpPr>
        <p:spPr>
          <a:xfrm>
            <a:off x="266709" y="169702"/>
            <a:ext cx="7245900" cy="9677100"/>
          </a:xfrm>
          <a:prstGeom prst="rect">
            <a:avLst/>
          </a:prstGeom>
          <a:noFill/>
          <a:ln cap="flat" cmpd="sng" w="3810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highlight>
                <a:srgbClr val="000000"/>
              </a:highlight>
            </a:endParaRPr>
          </a:p>
        </p:txBody>
      </p:sp>
      <p:sp>
        <p:nvSpPr>
          <p:cNvPr id="156" name="Google Shape;156;p23"/>
          <p:cNvSpPr txBox="1"/>
          <p:nvPr>
            <p:ph type="title"/>
          </p:nvPr>
        </p:nvSpPr>
        <p:spPr>
          <a:xfrm>
            <a:off x="2341161" y="339171"/>
            <a:ext cx="3217500" cy="11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u="sng">
                <a:latin typeface="Playpen Sans Medium"/>
                <a:ea typeface="Playpen Sans Medium"/>
                <a:cs typeface="Playpen Sans Medium"/>
                <a:sym typeface="Playpen Sans Medium"/>
              </a:rPr>
              <a:t>Year 6 EDs</a:t>
            </a:r>
            <a:endParaRPr sz="3400" u="sng"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sp>
        <p:nvSpPr>
          <p:cNvPr id="157" name="Google Shape;157;p23"/>
          <p:cNvSpPr txBox="1"/>
          <p:nvPr>
            <p:ph idx="1" type="body"/>
          </p:nvPr>
        </p:nvSpPr>
        <p:spPr>
          <a:xfrm>
            <a:off x="504257" y="1457572"/>
            <a:ext cx="6891300" cy="6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Writing is sustained and well-structured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Clear awareness of audience and purpose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Confidently use a range of grammar and punctuation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formal/informal tone appropriately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Uses passive voice and modal verbs where suitable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Paragraphs show cohesion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Spelling is accurate, including ambitious vocabulary (including years 5/6 spellings)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pen Sans Medium"/>
              <a:buChar char="●"/>
            </a:pPr>
            <a:r>
              <a:rPr lang="en-GB" sz="2200">
                <a:solidFill>
                  <a:schemeClr val="dk1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Children present confidently to varied audiences, speak with cohesion and sophistication, reason critically using evidence, and facilitate group talk with strong self-regulation. (Oracy)</a:t>
            </a:r>
            <a:endParaRPr sz="2200">
              <a:solidFill>
                <a:schemeClr val="dk1"/>
              </a:solidFill>
              <a:latin typeface="Playpen Sans Medium"/>
              <a:ea typeface="Playpen Sans Medium"/>
              <a:cs typeface="Playpen Sans Medium"/>
              <a:sym typeface="Playpen Sans Medium"/>
            </a:endParaRPr>
          </a:p>
        </p:txBody>
      </p:sp>
      <p:pic>
        <p:nvPicPr>
          <p:cNvPr id="158" name="Google Shape;158;p23"/>
          <p:cNvPicPr preferRelativeResize="0"/>
          <p:nvPr/>
        </p:nvPicPr>
        <p:blipFill rotWithShape="1">
          <a:blip r:embed="rId3">
            <a:alphaModFix/>
          </a:blip>
          <a:srcRect b="30782" l="0" r="0" t="9737"/>
          <a:stretch/>
        </p:blipFill>
        <p:spPr>
          <a:xfrm>
            <a:off x="292613" y="8711000"/>
            <a:ext cx="1943100" cy="108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 rotWithShape="1">
          <a:blip r:embed="rId4">
            <a:alphaModFix/>
          </a:blip>
          <a:srcRect b="0" l="31243" r="30987" t="0"/>
          <a:stretch/>
        </p:blipFill>
        <p:spPr>
          <a:xfrm>
            <a:off x="6363635" y="8200425"/>
            <a:ext cx="1105925" cy="15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 rotWithShape="1">
          <a:blip r:embed="rId5">
            <a:alphaModFix/>
          </a:blip>
          <a:srcRect b="0" l="0" r="10738" t="0"/>
          <a:stretch/>
        </p:blipFill>
        <p:spPr>
          <a:xfrm>
            <a:off x="2678300" y="8711000"/>
            <a:ext cx="3075191" cy="10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